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8" r:id="rId4"/>
    <p:sldId id="258" r:id="rId5"/>
    <p:sldId id="277" r:id="rId6"/>
    <p:sldId id="281" r:id="rId7"/>
    <p:sldId id="280" r:id="rId8"/>
    <p:sldId id="279" r:id="rId9"/>
    <p:sldId id="260" r:id="rId10"/>
    <p:sldId id="294" r:id="rId11"/>
    <p:sldId id="292" r:id="rId12"/>
    <p:sldId id="273" r:id="rId13"/>
    <p:sldId id="267" r:id="rId14"/>
    <p:sldId id="269" r:id="rId15"/>
    <p:sldId id="293" r:id="rId16"/>
    <p:sldId id="270" r:id="rId17"/>
    <p:sldId id="288" r:id="rId18"/>
    <p:sldId id="290" r:id="rId19"/>
    <p:sldId id="283" r:id="rId20"/>
    <p:sldId id="271" r:id="rId21"/>
    <p:sldId id="297" r:id="rId22"/>
    <p:sldId id="295" r:id="rId23"/>
    <p:sldId id="287" r:id="rId24"/>
    <p:sldId id="286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1pPr>
    <a:lvl2pPr marL="0" marR="0" indent="4572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2pPr>
    <a:lvl3pPr marL="0" marR="0" indent="9144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3pPr>
    <a:lvl4pPr marL="0" marR="0" indent="13716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4pPr>
    <a:lvl5pPr marL="0" marR="0" indent="18288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5pPr>
    <a:lvl6pPr marL="0" marR="0" indent="22860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6pPr>
    <a:lvl7pPr marL="0" marR="0" indent="27432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7pPr>
    <a:lvl8pPr marL="0" marR="0" indent="32004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8pPr>
    <a:lvl9pPr marL="0" marR="0" indent="3657600" algn="l" defTabSz="24384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raphik"/>
        <a:ea typeface="Graphik"/>
        <a:cs typeface="Graphik"/>
        <a:sym typeface="Graphik"/>
      </a:defRPr>
    </a:lvl9pPr>
  </p:defaultTextStyle>
  <p:modifyVerifier cryptProviderType="rsaAES" cryptAlgorithmClass="hash" cryptAlgorithmType="typeAny" cryptAlgorithmSid="14" spinCount="100000" saltData="Ft0t2YxpLzs4Z9kNusmfnA==" hashData="DaCAi1cmobRCl11mLWdJXVHEKdGKjALKVMeRBlU2ZybFlBqXTNfs4yPNGxvb17FvJCDl09eQhpiI2gnf+FrhU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00A1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Graphik Medium"/>
          <a:ea typeface="Graphik Medium"/>
          <a:cs typeface="Graphik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13B100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raphik Medium"/>
          <a:ea typeface="Graphik Medium"/>
          <a:cs typeface="Graphik Medium"/>
        </a:font>
        <a:srgbClr val="FFFFFF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52055"/>
              <a:lumOff val="-12548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Graphik Medium"/>
          <a:ea typeface="Graphik Medium"/>
          <a:cs typeface="Graphik Medium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raphik Medium"/>
          <a:ea typeface="Graphik Medium"/>
          <a:cs typeface="Graphik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4646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84958"/>
  </p:normalViewPr>
  <p:slideViewPr>
    <p:cSldViewPr snapToGrid="0">
      <p:cViewPr varScale="1">
        <p:scale>
          <a:sx n="64" d="100"/>
          <a:sy n="64" d="100"/>
        </p:scale>
        <p:origin x="20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9T17:35:25.53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0 24575,'0'27'0,"0"1"0,0-1 0,0-2 0,5 0 0,4 8 0,2-5 0,2 3 0,-4-12 0,-2-1 0,-3-1 0,-2 2 0,1-2 0,2 2 0,0 0 0,-1-1 0,0 1 0,2 0 0,-1 0 0,-1-1 0,-4 1 0,0-1 0,4-4 0,1 0 0,0-1 0,-1-1 0,-4 4 0,0 1 0,0-1 0,3-2 0,2-1 0,0-7 0,3-8 0,2-7 0,4-3 0,-1 1 0,-1 4 0,-1-1 0,1-4 0,5-2 0,0-4 0,1 4 0,-1 1 0,0 4 0,1 0 0,0 0 0,0-1 0,1 1 0,0 3 0,-1 1 0,-3 1 0,-2-1 0,0-1 0,-3-1 0,2 2 0,-1 1 0,-2-3 0,2 3 0,-2-4 0,-2 0 0,3 3 0,1-6 0,4 2 0,0 0 0,-7 3 0,-1 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9T17:35:29.621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432 708 24575,'-24'-60'0,"-10"-3"0,-15-14 0,19 33 0,-1-3-635,-2-4 0,1 0 635,1 4 0,1 2 414,-20-29-414,15 27 211,14 17-211,7 7 0,3 1 0,6 5 645,3 9-645,8 6 0,5 6 0,3 3 0,3-2 0,-3 4 0,-3 0 0,0-3 0,1 1 0,4 0 0,2 2 0,1 0 0,0-1 0,5-2 0,2 0 0,0-1 0,0-5 0,-6 1 0,0-1 0,-1 0 0,0 0 0,0 0 0,0 0 0,0 0 0,0 0 0,0 0 0,0 0 0,-1 0 0,-1 0 0,0 0 0,-2 0 0,1 0 0,-1 0 0,-3-3 0,1-1 0,-8 0 0,-1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9" name="Shape 1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A034E-D309-B16A-16C5-E9D1D2DBA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>
            <a:extLst>
              <a:ext uri="{FF2B5EF4-FFF2-40B4-BE49-F238E27FC236}">
                <a16:creationId xmlns:a16="http://schemas.microsoft.com/office/drawing/2014/main" id="{F9FE2D53-1375-3270-8AC3-A5B806FB24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Shape 221">
            <a:extLst>
              <a:ext uri="{FF2B5EF4-FFF2-40B4-BE49-F238E27FC236}">
                <a16:creationId xmlns:a16="http://schemas.microsoft.com/office/drawing/2014/main" id="{677E1CD7-0689-7C01-EE07-FDA957F63B9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7993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Shape 2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265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151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D6315-BFBA-9179-9B55-93F871015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>
            <a:extLst>
              <a:ext uri="{FF2B5EF4-FFF2-40B4-BE49-F238E27FC236}">
                <a16:creationId xmlns:a16="http://schemas.microsoft.com/office/drawing/2014/main" id="{13EAB091-A109-7BEE-6EAF-E23E97276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7" name="Shape 237">
            <a:extLst>
              <a:ext uri="{FF2B5EF4-FFF2-40B4-BE49-F238E27FC236}">
                <a16:creationId xmlns:a16="http://schemas.microsoft.com/office/drawing/2014/main" id="{882D43A3-E7BD-718A-551E-02851428C2E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2660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46A2D-63A6-8794-0D62-5BDBB5F4E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>
            <a:extLst>
              <a:ext uri="{FF2B5EF4-FFF2-40B4-BE49-F238E27FC236}">
                <a16:creationId xmlns:a16="http://schemas.microsoft.com/office/drawing/2014/main" id="{7872A90E-7DF5-9AF5-4794-9AA29D923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7" name="Shape 237">
            <a:extLst>
              <a:ext uri="{FF2B5EF4-FFF2-40B4-BE49-F238E27FC236}">
                <a16:creationId xmlns:a16="http://schemas.microsoft.com/office/drawing/2014/main" id="{9E1ED01C-FA8F-6BD6-9421-215D605164E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4835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7" name="Shape 2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Shape 52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2" name="Shape 5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4231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Shape 52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2" name="Shape 5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1684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Shape 52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2" name="Shape 5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059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586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B579B-081B-C15F-4A03-F4A603546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B3B111-4063-9ECE-EACA-1FF94A694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9284CC-383D-47AB-1E38-1F7BE044C7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621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999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15990-F6F8-07D7-8503-FBC2DD78E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C56782-B8BE-F525-0122-E82E8B535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D1238B-2E7A-C462-A073-39B5294DF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194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9C13D-93BD-532A-83F8-AD38AF12A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983BF3-0F18-6CE2-DE42-B3D693170D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268362-ADFB-FE88-6B07-5670EAFA4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9144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9394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400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3289300"/>
            <a:ext cx="21844000" cy="3879454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12160429"/>
            <a:ext cx="21844000" cy="694056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35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70000" y="6985000"/>
            <a:ext cx="21844000" cy="2512352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-Medium"/>
                <a:ea typeface="Graphik-Medium"/>
                <a:cs typeface="Graphik-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-Medium"/>
                <a:ea typeface="Graphik-Medium"/>
                <a:cs typeface="Graphik-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-Medium"/>
                <a:ea typeface="Graphik-Medium"/>
                <a:cs typeface="Graphik-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-Medium"/>
                <a:ea typeface="Graphik-Medium"/>
                <a:cs typeface="Graphik-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Graphik-Medium"/>
                <a:ea typeface="Graphik-Medium"/>
                <a:cs typeface="Graphik-Medium"/>
                <a:sym typeface="Graphik Medium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wo jellyfish touching against a dark blue background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70000" y="12166600"/>
            <a:ext cx="21844000" cy="694055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35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 defTabSz="2438400">
              <a:lnSpc>
                <a:spcPct val="90000"/>
              </a:lnSpc>
              <a:defRPr sz="11600" spc="-348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70000" y="6985000"/>
            <a:ext cx="21844000" cy="25146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wo jellyfish against a blue background"/>
          <p:cNvSpPr>
            <a:spLocks noGrp="1"/>
          </p:cNvSpPr>
          <p:nvPr>
            <p:ph type="pic" idx="21"/>
          </p:nvPr>
        </p:nvSpPr>
        <p:spPr>
          <a:xfrm>
            <a:off x="7962900" y="-25400"/>
            <a:ext cx="20650200" cy="13766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3885108"/>
            <a:ext cx="9652000" cy="3200203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</a:defRPr>
            </a:lvl1pPr>
          </a:lstStyle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70000" y="6845300"/>
            <a:ext cx="9652000" cy="56642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1pPr>
            <a:lvl2pPr marL="0" indent="45720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2pPr>
            <a:lvl3pPr marL="0" indent="91440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3pPr>
            <a:lvl4pPr marL="0" indent="137160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4pPr>
            <a:lvl5pPr marL="0" indent="182880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70000" y="4269316"/>
            <a:ext cx="21844000" cy="8432801"/>
          </a:xfrm>
          <a:prstGeom prst="rect">
            <a:avLst/>
          </a:prstGeom>
        </p:spPr>
        <p:txBody>
          <a:bodyPr numCol="2" spcCol="109220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wo jellyfish against a pink background"/>
          <p:cNvSpPr>
            <a:spLocks noGrp="1"/>
          </p:cNvSpPr>
          <p:nvPr>
            <p:ph type="pic" idx="21"/>
          </p:nvPr>
        </p:nvSpPr>
        <p:spPr>
          <a:xfrm>
            <a:off x="10185400" y="0"/>
            <a:ext cx="18161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5E03FF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Slide Title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5E03FF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Slide 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5E03FF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r>
              <a:t>Slide 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812800"/>
            <a:ext cx="21844000" cy="1562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buClrTx/>
              <a:buSzTx/>
              <a:buNone/>
              <a:defRPr sz="5500" spc="-55"/>
            </a:lvl1pPr>
            <a:lvl2pPr marL="0" indent="457200" defTabSz="825500">
              <a:buClrTx/>
              <a:buSzTx/>
              <a:buNone/>
              <a:defRPr sz="5500" spc="-55"/>
            </a:lvl2pPr>
            <a:lvl3pPr marL="0" indent="914400" defTabSz="825500">
              <a:buClrTx/>
              <a:buSzTx/>
              <a:buNone/>
              <a:defRPr sz="5500" spc="-55"/>
            </a:lvl3pPr>
            <a:lvl4pPr marL="0" indent="1371600" defTabSz="825500">
              <a:buClrTx/>
              <a:buSzTx/>
              <a:buNone/>
              <a:defRPr sz="5500" spc="-55"/>
            </a:lvl4pPr>
            <a:lvl5pPr marL="0" indent="1828800" defTabSz="825500">
              <a:buClrTx/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4927600"/>
            <a:ext cx="21844000" cy="3902869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-Medium"/>
                <a:ea typeface="Graphik-Medium"/>
                <a:cs typeface="Graphik-Medium"/>
                <a:sym typeface="Graphik Medium"/>
              </a:defRPr>
            </a:lvl1pPr>
            <a:lvl2pPr marL="0" indent="4572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-Medium"/>
                <a:ea typeface="Graphik-Medium"/>
                <a:cs typeface="Graphik-Medium"/>
                <a:sym typeface="Graphik Medium"/>
              </a:defRPr>
            </a:lvl2pPr>
            <a:lvl3pPr marL="0" indent="9144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-Medium"/>
                <a:ea typeface="Graphik-Medium"/>
                <a:cs typeface="Graphik-Medium"/>
                <a:sym typeface="Graphik Medium"/>
              </a:defRPr>
            </a:lvl3pPr>
            <a:lvl4pPr marL="0" indent="13716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-Medium"/>
                <a:ea typeface="Graphik-Medium"/>
                <a:cs typeface="Graphik-Medium"/>
                <a:sym typeface="Graphik Medium"/>
              </a:defRPr>
            </a:lvl4pPr>
            <a:lvl5pPr marL="0" indent="1828800" algn="ctr">
              <a:spcBef>
                <a:spcPts val="0"/>
              </a:spcBef>
              <a:buClrTx/>
              <a:buSzTx/>
              <a:buNone/>
              <a:defRPr sz="8400" spc="-252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Graphik-Medium"/>
                <a:ea typeface="Graphik-Medium"/>
                <a:cs typeface="Graphik-Medium"/>
                <a:sym typeface="Graphik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3906096"/>
            <a:ext cx="21844000" cy="4488604"/>
          </a:xfrm>
          <a:prstGeom prst="rect">
            <a:avLst/>
          </a:prstGeom>
        </p:spPr>
        <p:txBody>
          <a:bodyPr anchor="b"/>
          <a:lstStyle>
            <a:lvl1pPr marL="0" indent="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4572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9144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13716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18288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22400" spc="-4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85217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44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11155086"/>
            <a:ext cx="21844000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44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70000" y="5141969"/>
            <a:ext cx="21844000" cy="343019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z="8400" spc="-168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wo jellyfish against a pink background"/>
          <p:cNvSpPr>
            <a:spLocks noGrp="1"/>
          </p:cNvSpPr>
          <p:nvPr>
            <p:ph type="pic" sz="half" idx="21"/>
          </p:nvPr>
        </p:nvSpPr>
        <p:spPr>
          <a:xfrm>
            <a:off x="12192000" y="4813300"/>
            <a:ext cx="12192000" cy="920794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Two jellyfish touching against a dark blue background"/>
          <p:cNvSpPr>
            <a:spLocks noGrp="1"/>
          </p:cNvSpPr>
          <p:nvPr>
            <p:ph type="pic" sz="half" idx="22"/>
          </p:nvPr>
        </p:nvSpPr>
        <p:spPr>
          <a:xfrm>
            <a:off x="12192000" y="-628650"/>
            <a:ext cx="12192000" cy="812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Two jellyfish against a blue background"/>
          <p:cNvSpPr>
            <a:spLocks noGrp="1"/>
          </p:cNvSpPr>
          <p:nvPr>
            <p:ph type="pic" idx="23"/>
          </p:nvPr>
        </p:nvSpPr>
        <p:spPr>
          <a:xfrm>
            <a:off x="-4203700" y="0"/>
            <a:ext cx="2057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wo jellyfish touching against a dark blue background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70000" y="812800"/>
            <a:ext cx="21844000" cy="155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70000" y="4267200"/>
            <a:ext cx="21844000" cy="843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7623" y="13081000"/>
            <a:ext cx="416053" cy="46710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825500">
              <a:spcBef>
                <a:spcPts val="0"/>
              </a:spcBef>
              <a:defRPr sz="2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hf hdr="0" dt="0"/>
  <p:txStyles>
    <p:titleStyle>
      <a:lvl1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1pPr>
      <a:lvl2pPr marL="0" marR="0" indent="457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2pPr>
      <a:lvl3pPr marL="0" marR="0" indent="914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3pPr>
      <a:lvl4pPr marL="0" marR="0" indent="1371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4pPr>
      <a:lvl5pPr marL="0" marR="0" indent="18288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5pPr>
      <a:lvl6pPr marL="0" marR="0" indent="22860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6pPr>
      <a:lvl7pPr marL="0" marR="0" indent="2743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7pPr>
      <a:lvl8pPr marL="0" marR="0" indent="3200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8pPr>
      <a:lvl9pPr marL="0" marR="0" indent="3657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Graphik Semibold"/>
        </a:defRPr>
      </a:lvl9pPr>
    </p:titleStyle>
    <p:bodyStyle>
      <a:lvl1pPr marL="558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1117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1676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2235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27940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3352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3911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4470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5029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1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16.png"/><Relationship Id="rId18" Type="http://schemas.openxmlformats.org/officeDocument/2006/relationships/image" Target="../media/image36.png"/><Relationship Id="rId3" Type="http://schemas.openxmlformats.org/officeDocument/2006/relationships/image" Target="../media/image210.png"/><Relationship Id="rId7" Type="http://schemas.openxmlformats.org/officeDocument/2006/relationships/image" Target="../media/image250.png"/><Relationship Id="rId12" Type="http://schemas.openxmlformats.org/officeDocument/2006/relationships/image" Target="../media/image15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30.png"/><Relationship Id="rId15" Type="http://schemas.openxmlformats.org/officeDocument/2006/relationships/image" Target="../media/image18.png"/><Relationship Id="rId10" Type="http://schemas.openxmlformats.org/officeDocument/2006/relationships/image" Target="../media/image14.png"/><Relationship Id="rId4" Type="http://schemas.openxmlformats.org/officeDocument/2006/relationships/image" Target="../media/image220.png"/><Relationship Id="rId9" Type="http://schemas.openxmlformats.org/officeDocument/2006/relationships/image" Target="../media/image13.jpeg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notesSlide" Target="../notesSlides/notesSlide11.xml"/><Relationship Id="rId17" Type="http://schemas.openxmlformats.org/officeDocument/2006/relationships/image" Target="../media/image37.png"/><Relationship Id="rId2" Type="http://schemas.openxmlformats.org/officeDocument/2006/relationships/video" Target="../media/media1.mp4"/><Relationship Id="rId16" Type="http://schemas.openxmlformats.org/officeDocument/2006/relationships/image" Target="../media/image33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slideLayout" Target="../slideLayouts/slideLayout10.xml"/><Relationship Id="rId5" Type="http://schemas.microsoft.com/office/2007/relationships/media" Target="../media/media3.mp4"/><Relationship Id="rId15" Type="http://schemas.openxmlformats.org/officeDocument/2006/relationships/image" Target="../media/image32.png"/><Relationship Id="rId10" Type="http://schemas.openxmlformats.org/officeDocument/2006/relationships/video" Target="../media/media5.mp4"/><Relationship Id="rId4" Type="http://schemas.openxmlformats.org/officeDocument/2006/relationships/video" Target="../media/media2.mp4"/><Relationship Id="rId9" Type="http://schemas.microsoft.com/office/2007/relationships/media" Target="../media/media5.mp4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4.mp4"/><Relationship Id="rId7" Type="http://schemas.openxmlformats.org/officeDocument/2006/relationships/image" Target="../media/image38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4.mp4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17/06/relationships/model3d" Target="../media/model3d1.glb"/><Relationship Id="rId7" Type="http://schemas.openxmlformats.org/officeDocument/2006/relationships/image" Target="../media/image4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49.emf"/><Relationship Id="rId3" Type="http://schemas.microsoft.com/office/2017/06/relationships/model3d" Target="../media/model3d1.glb"/><Relationship Id="rId7" Type="http://schemas.openxmlformats.org/officeDocument/2006/relationships/image" Target="../media/image44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11" Type="http://schemas.openxmlformats.org/officeDocument/2006/relationships/image" Target="../media/image56.png"/><Relationship Id="rId5" Type="http://schemas.openxmlformats.org/officeDocument/2006/relationships/image" Target="../media/image47.png"/><Relationship Id="rId15" Type="http://schemas.openxmlformats.org/officeDocument/2006/relationships/image" Target="../media/image51.svg"/><Relationship Id="rId10" Type="http://schemas.openxmlformats.org/officeDocument/2006/relationships/image" Target="../media/image55.png"/><Relationship Id="rId4" Type="http://schemas.openxmlformats.org/officeDocument/2006/relationships/image" Target="../media/image52.png"/><Relationship Id="rId9" Type="http://schemas.openxmlformats.org/officeDocument/2006/relationships/image" Target="../media/image54.png"/><Relationship Id="rId1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8.jpg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70.png"/><Relationship Id="rId5" Type="http://schemas.openxmlformats.org/officeDocument/2006/relationships/customXml" Target="../ink/ink2.xml"/><Relationship Id="rId4" Type="http://schemas.openxmlformats.org/officeDocument/2006/relationships/image" Target="../media/image6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2.png"/><Relationship Id="rId4" Type="http://schemas.openxmlformats.org/officeDocument/2006/relationships/image" Target="../media/image7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Applications of Physically Based Differentiable Rendering in Vision Science"/>
          <p:cNvSpPr txBox="1">
            <a:spLocks noGrp="1"/>
          </p:cNvSpPr>
          <p:nvPr>
            <p:ph type="ctrTitle"/>
          </p:nvPr>
        </p:nvSpPr>
        <p:spPr>
          <a:xfrm>
            <a:off x="885615" y="3055824"/>
            <a:ext cx="20998191" cy="3879454"/>
          </a:xfrm>
          <a:prstGeom prst="rect">
            <a:avLst/>
          </a:prstGeom>
        </p:spPr>
        <p:txBody>
          <a:bodyPr/>
          <a:lstStyle/>
          <a:p>
            <a:pPr algn="l" defTabSz="1755604">
              <a:defRPr sz="8640" cap="all" spc="-259">
                <a:solidFill>
                  <a:srgbClr val="000000"/>
                </a:solidFill>
              </a:defRPr>
            </a:pPr>
            <a:r>
              <a:t>A</a:t>
            </a:r>
            <a:r>
              <a:rPr cap="small"/>
              <a:t>pplications</a:t>
            </a:r>
            <a:r>
              <a:t> o</a:t>
            </a:r>
            <a:r>
              <a:rPr cap="small"/>
              <a:t>f</a:t>
            </a:r>
            <a:r>
              <a:t> P</a:t>
            </a:r>
            <a:r>
              <a:rPr cap="small"/>
              <a:t>hysically</a:t>
            </a:r>
            <a:r>
              <a:t> B</a:t>
            </a:r>
            <a:r>
              <a:rPr cap="small"/>
              <a:t>ased </a:t>
            </a:r>
            <a:r>
              <a:t>D</a:t>
            </a:r>
            <a:r>
              <a:rPr cap="small"/>
              <a:t>ifferentiable</a:t>
            </a:r>
            <a:r>
              <a:t> R</a:t>
            </a:r>
            <a:r>
              <a:rPr cap="small"/>
              <a:t>endering</a:t>
            </a:r>
            <a:r>
              <a:t> i</a:t>
            </a:r>
            <a:r>
              <a:rPr cap="small"/>
              <a:t>n</a:t>
            </a:r>
            <a:r>
              <a:t> V</a:t>
            </a:r>
            <a:r>
              <a:rPr cap="small"/>
              <a:t>ision </a:t>
            </a:r>
            <a:r>
              <a:t>S</a:t>
            </a:r>
            <a:r>
              <a:rPr cap="small"/>
              <a:t>cience</a:t>
            </a:r>
          </a:p>
        </p:txBody>
      </p:sp>
      <p:sp>
        <p:nvSpPr>
          <p:cNvPr id="172" name="Benjamin Beilharz, Joshua Martin &amp; Thomas S. A. Wallis…"/>
          <p:cNvSpPr txBox="1">
            <a:spLocks noGrp="1"/>
          </p:cNvSpPr>
          <p:nvPr>
            <p:ph type="body" idx="21"/>
          </p:nvPr>
        </p:nvSpPr>
        <p:spPr>
          <a:xfrm>
            <a:off x="852729" y="7564334"/>
            <a:ext cx="21844001" cy="2665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>
              <a:defRPr sz="6000"/>
            </a:pPr>
            <a:r>
              <a:rPr dirty="0"/>
              <a:t>Benjamin Beilharz, Joshua Martin &amp; Thomas S. A. Wallis</a:t>
            </a:r>
          </a:p>
          <a:p>
            <a:pPr algn="l">
              <a:defRPr sz="6000"/>
            </a:pPr>
            <a:r>
              <a:rPr dirty="0"/>
              <a:t>Perception Lab – Technical University </a:t>
            </a:r>
            <a:r>
              <a:rPr lang="en-US" dirty="0"/>
              <a:t>of </a:t>
            </a:r>
            <a:r>
              <a:rPr dirty="0"/>
              <a:t>Darmstadt</a:t>
            </a:r>
          </a:p>
        </p:txBody>
      </p:sp>
      <p:pic>
        <p:nvPicPr>
          <p:cNvPr id="173" name="lab_logo_pupil_white_background.svg" descr="lab_logo_pupil_white_background.sv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5558" y="10384039"/>
            <a:ext cx="4990571" cy="2495244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Circle"/>
          <p:cNvSpPr/>
          <p:nvPr/>
        </p:nvSpPr>
        <p:spPr>
          <a:xfrm>
            <a:off x="968907" y="10679097"/>
            <a:ext cx="1905128" cy="1905128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175" name="Circle"/>
          <p:cNvSpPr/>
          <p:nvPr/>
        </p:nvSpPr>
        <p:spPr>
          <a:xfrm>
            <a:off x="3586190" y="10679097"/>
            <a:ext cx="1905127" cy="1905128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pic>
        <p:nvPicPr>
          <p:cNvPr id="176" name="LOGO_ERC-FLAG_FP.png" descr="LOGO_ERC-FLAG_FP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08129" y="9739361"/>
            <a:ext cx="5346701" cy="3784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171212_TU-DA_Logo2017_rgb.png" descr="171212_TU-DA_Logo2017_rg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45274" y="10384039"/>
            <a:ext cx="4913710" cy="2495244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Circle"/>
          <p:cNvSpPr/>
          <p:nvPr/>
        </p:nvSpPr>
        <p:spPr>
          <a:xfrm>
            <a:off x="6203472" y="10679097"/>
            <a:ext cx="1905128" cy="1905128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A9B49A-EC98-1CBD-2181-AD58C874174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F07B367-245C-C851-4D58-5D88CD98D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90" y="10660176"/>
            <a:ext cx="1945640" cy="19456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grpSp>
        <p:nvGrpSpPr>
          <p:cNvPr id="186" name="Group"/>
          <p:cNvGrpSpPr/>
          <p:nvPr/>
        </p:nvGrpSpPr>
        <p:grpSpPr>
          <a:xfrm>
            <a:off x="2767913" y="2977493"/>
            <a:ext cx="18848174" cy="8354866"/>
            <a:chOff x="0" y="0"/>
            <a:chExt cx="18848173" cy="8354864"/>
          </a:xfrm>
        </p:grpSpPr>
        <p:pic>
          <p:nvPicPr>
            <p:cNvPr id="184" name="global-illu.png" descr="global-illu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8848174" cy="77610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5" name="Caption"/>
            <p:cNvSpPr/>
            <p:nvPr/>
          </p:nvSpPr>
          <p:spPr>
            <a:xfrm>
              <a:off x="0" y="7862612"/>
              <a:ext cx="18848174" cy="492253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spcBef>
                  <a:spcPts val="0"/>
                </a:spcBef>
                <a:defRPr sz="2400">
                  <a:solidFill>
                    <a:srgbClr val="111111"/>
                  </a:solidFill>
                </a:defRPr>
              </a:lvl1pPr>
            </a:lstStyle>
            <a:p>
              <a:r>
                <a:t>Image courtesy of Tobias Ritschel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16B94E-849C-250E-9016-D1063C5ECEC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2B7C7-ECE7-BBE6-8490-61D976E4D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hysically Based Differentiable Rendering">
            <a:extLst>
              <a:ext uri="{FF2B5EF4-FFF2-40B4-BE49-F238E27FC236}">
                <a16:creationId xmlns:a16="http://schemas.microsoft.com/office/drawing/2014/main" id="{46824814-A98E-DCBC-1D81-9D87135499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Physically Based Rendering</a:t>
            </a:r>
          </a:p>
        </p:txBody>
      </p:sp>
      <p:pic>
        <p:nvPicPr>
          <p:cNvPr id="200" name="rndr.png" descr="rndr.png">
            <a:extLst>
              <a:ext uri="{FF2B5EF4-FFF2-40B4-BE49-F238E27FC236}">
                <a16:creationId xmlns:a16="http://schemas.microsoft.com/office/drawing/2014/main" id="{9F86FED2-C7B5-E267-F2D4-39D1E0E5F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978157" y="4232661"/>
            <a:ext cx="4972690" cy="4972689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Line">
            <a:extLst>
              <a:ext uri="{FF2B5EF4-FFF2-40B4-BE49-F238E27FC236}">
                <a16:creationId xmlns:a16="http://schemas.microsoft.com/office/drawing/2014/main" id="{69EB98E4-840F-34AE-FFCD-7C7EF028579E}"/>
              </a:ext>
            </a:extLst>
          </p:cNvPr>
          <p:cNvSpPr/>
          <p:nvPr/>
        </p:nvSpPr>
        <p:spPr>
          <a:xfrm flipH="1">
            <a:off x="16544044" y="5185408"/>
            <a:ext cx="1223861" cy="1223862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2" name="Line">
            <a:extLst>
              <a:ext uri="{FF2B5EF4-FFF2-40B4-BE49-F238E27FC236}">
                <a16:creationId xmlns:a16="http://schemas.microsoft.com/office/drawing/2014/main" id="{82D2442C-CA5B-6B22-DB81-A811CCD2773D}"/>
              </a:ext>
            </a:extLst>
          </p:cNvPr>
          <p:cNvSpPr/>
          <p:nvPr/>
        </p:nvSpPr>
        <p:spPr>
          <a:xfrm>
            <a:off x="18142630" y="5066877"/>
            <a:ext cx="1223861" cy="1223861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3" name="Line">
            <a:extLst>
              <a:ext uri="{FF2B5EF4-FFF2-40B4-BE49-F238E27FC236}">
                <a16:creationId xmlns:a16="http://schemas.microsoft.com/office/drawing/2014/main" id="{FC824022-6079-080D-1A22-4591B3F80C21}"/>
              </a:ext>
            </a:extLst>
          </p:cNvPr>
          <p:cNvSpPr/>
          <p:nvPr/>
        </p:nvSpPr>
        <p:spPr>
          <a:xfrm flipV="1">
            <a:off x="18043330" y="6296497"/>
            <a:ext cx="1308579" cy="1027723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4" name="Line">
            <a:extLst>
              <a:ext uri="{FF2B5EF4-FFF2-40B4-BE49-F238E27FC236}">
                <a16:creationId xmlns:a16="http://schemas.microsoft.com/office/drawing/2014/main" id="{7466D00D-48DC-7457-C765-30CF2DDDEA6D}"/>
              </a:ext>
            </a:extLst>
          </p:cNvPr>
          <p:cNvSpPr/>
          <p:nvPr/>
        </p:nvSpPr>
        <p:spPr>
          <a:xfrm flipH="1" flipV="1">
            <a:off x="16552553" y="6416640"/>
            <a:ext cx="757923" cy="1082316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5" name="Line">
            <a:extLst>
              <a:ext uri="{FF2B5EF4-FFF2-40B4-BE49-F238E27FC236}">
                <a16:creationId xmlns:a16="http://schemas.microsoft.com/office/drawing/2014/main" id="{87C320D0-8E04-9FD7-8AE0-D027DCD6A86C}"/>
              </a:ext>
            </a:extLst>
          </p:cNvPr>
          <p:cNvSpPr/>
          <p:nvPr/>
        </p:nvSpPr>
        <p:spPr>
          <a:xfrm flipV="1">
            <a:off x="15770488" y="7499904"/>
            <a:ext cx="1542354" cy="638960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6" name="Shape">
            <a:extLst>
              <a:ext uri="{FF2B5EF4-FFF2-40B4-BE49-F238E27FC236}">
                <a16:creationId xmlns:a16="http://schemas.microsoft.com/office/drawing/2014/main" id="{D339D4CC-88EF-E6B7-9167-09C43BFAD7A9}"/>
              </a:ext>
            </a:extLst>
          </p:cNvPr>
          <p:cNvSpPr/>
          <p:nvPr/>
        </p:nvSpPr>
        <p:spPr>
          <a:xfrm rot="20400000">
            <a:off x="14393654" y="8266447"/>
            <a:ext cx="850336" cy="508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5459" y="21600"/>
                </a:lnTo>
                <a:cubicBezTo>
                  <a:pt x="15866" y="21600"/>
                  <a:pt x="16237" y="21322"/>
                  <a:pt x="16505" y="20873"/>
                </a:cubicBezTo>
                <a:cubicBezTo>
                  <a:pt x="16773" y="20425"/>
                  <a:pt x="16940" y="19806"/>
                  <a:pt x="16940" y="19125"/>
                </a:cubicBezTo>
                <a:lnTo>
                  <a:pt x="16940" y="15008"/>
                </a:lnTo>
                <a:cubicBezTo>
                  <a:pt x="17080" y="15143"/>
                  <a:pt x="17224" y="15282"/>
                  <a:pt x="17360" y="15413"/>
                </a:cubicBezTo>
                <a:cubicBezTo>
                  <a:pt x="17496" y="15545"/>
                  <a:pt x="17623" y="15668"/>
                  <a:pt x="17731" y="15771"/>
                </a:cubicBezTo>
                <a:lnTo>
                  <a:pt x="20959" y="18884"/>
                </a:lnTo>
                <a:cubicBezTo>
                  <a:pt x="21135" y="19054"/>
                  <a:pt x="21296" y="19070"/>
                  <a:pt x="21412" y="18959"/>
                </a:cubicBezTo>
                <a:cubicBezTo>
                  <a:pt x="21528" y="18847"/>
                  <a:pt x="21600" y="18608"/>
                  <a:pt x="21600" y="18268"/>
                </a:cubicBezTo>
                <a:lnTo>
                  <a:pt x="21600" y="12039"/>
                </a:lnTo>
                <a:cubicBezTo>
                  <a:pt x="21600" y="11699"/>
                  <a:pt x="21600" y="11249"/>
                  <a:pt x="21600" y="10800"/>
                </a:cubicBezTo>
                <a:cubicBezTo>
                  <a:pt x="21600" y="10351"/>
                  <a:pt x="21600" y="9901"/>
                  <a:pt x="21600" y="9561"/>
                </a:cubicBezTo>
                <a:lnTo>
                  <a:pt x="21600" y="3332"/>
                </a:lnTo>
                <a:cubicBezTo>
                  <a:pt x="21600" y="2992"/>
                  <a:pt x="21528" y="2753"/>
                  <a:pt x="21412" y="2641"/>
                </a:cubicBezTo>
                <a:cubicBezTo>
                  <a:pt x="21296" y="2530"/>
                  <a:pt x="21135" y="2546"/>
                  <a:pt x="20959" y="2716"/>
                </a:cubicBezTo>
                <a:lnTo>
                  <a:pt x="17731" y="5829"/>
                </a:lnTo>
                <a:cubicBezTo>
                  <a:pt x="17623" y="5932"/>
                  <a:pt x="17496" y="6056"/>
                  <a:pt x="17360" y="6187"/>
                </a:cubicBezTo>
                <a:cubicBezTo>
                  <a:pt x="17224" y="6318"/>
                  <a:pt x="17080" y="6457"/>
                  <a:pt x="16940" y="6592"/>
                </a:cubicBezTo>
                <a:lnTo>
                  <a:pt x="16940" y="2475"/>
                </a:lnTo>
                <a:cubicBezTo>
                  <a:pt x="16940" y="1794"/>
                  <a:pt x="16773" y="1175"/>
                  <a:pt x="16505" y="727"/>
                </a:cubicBezTo>
                <a:cubicBezTo>
                  <a:pt x="16237" y="278"/>
                  <a:pt x="15866" y="0"/>
                  <a:pt x="15459" y="0"/>
                </a:cubicBezTo>
                <a:lnTo>
                  <a:pt x="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207" name="Line">
            <a:extLst>
              <a:ext uri="{FF2B5EF4-FFF2-40B4-BE49-F238E27FC236}">
                <a16:creationId xmlns:a16="http://schemas.microsoft.com/office/drawing/2014/main" id="{9AD662AC-95F8-39E8-FCF0-FEB2A33D5E21}"/>
              </a:ext>
            </a:extLst>
          </p:cNvPr>
          <p:cNvSpPr/>
          <p:nvPr/>
        </p:nvSpPr>
        <p:spPr>
          <a:xfrm flipV="1">
            <a:off x="18037359" y="6565662"/>
            <a:ext cx="259051" cy="733321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8" name="Line">
            <a:extLst>
              <a:ext uri="{FF2B5EF4-FFF2-40B4-BE49-F238E27FC236}">
                <a16:creationId xmlns:a16="http://schemas.microsoft.com/office/drawing/2014/main" id="{064CAD0D-9FDD-C6F0-C605-B3AD0B2E946F}"/>
              </a:ext>
            </a:extLst>
          </p:cNvPr>
          <p:cNvSpPr/>
          <p:nvPr/>
        </p:nvSpPr>
        <p:spPr>
          <a:xfrm flipV="1">
            <a:off x="15872763" y="6568159"/>
            <a:ext cx="2417046" cy="1414026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9" name="Square">
            <a:extLst>
              <a:ext uri="{FF2B5EF4-FFF2-40B4-BE49-F238E27FC236}">
                <a16:creationId xmlns:a16="http://schemas.microsoft.com/office/drawing/2014/main" id="{83F6BA68-C0A7-BEDE-2B96-875729E37C76}"/>
              </a:ext>
            </a:extLst>
          </p:cNvPr>
          <p:cNvSpPr/>
          <p:nvPr/>
        </p:nvSpPr>
        <p:spPr>
          <a:xfrm>
            <a:off x="15388430" y="7429886"/>
            <a:ext cx="1021820" cy="102182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210" name="Line">
            <a:extLst>
              <a:ext uri="{FF2B5EF4-FFF2-40B4-BE49-F238E27FC236}">
                <a16:creationId xmlns:a16="http://schemas.microsoft.com/office/drawing/2014/main" id="{9432547F-BABD-2E18-C2CE-8E68436817EC}"/>
              </a:ext>
            </a:extLst>
          </p:cNvPr>
          <p:cNvSpPr/>
          <p:nvPr/>
        </p:nvSpPr>
        <p:spPr>
          <a:xfrm flipV="1">
            <a:off x="15228006" y="8145601"/>
            <a:ext cx="541395" cy="230423"/>
          </a:xfrm>
          <a:prstGeom prst="line">
            <a:avLst/>
          </a:prstGeom>
          <a:ln w="12700">
            <a:solidFill>
              <a:schemeClr val="accent4">
                <a:hueOff val="475731"/>
                <a:satOff val="-4338"/>
                <a:lumOff val="1018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11" name="Line">
            <a:extLst>
              <a:ext uri="{FF2B5EF4-FFF2-40B4-BE49-F238E27FC236}">
                <a16:creationId xmlns:a16="http://schemas.microsoft.com/office/drawing/2014/main" id="{B20FDB90-98EA-6432-003B-2664321643A2}"/>
              </a:ext>
            </a:extLst>
          </p:cNvPr>
          <p:cNvSpPr/>
          <p:nvPr/>
        </p:nvSpPr>
        <p:spPr>
          <a:xfrm flipV="1">
            <a:off x="15228005" y="7971466"/>
            <a:ext cx="663988" cy="404558"/>
          </a:xfrm>
          <a:prstGeom prst="line">
            <a:avLst/>
          </a:prstGeom>
          <a:ln w="12700">
            <a:solidFill>
              <a:schemeClr val="accent4">
                <a:hueOff val="475731"/>
                <a:satOff val="-4338"/>
                <a:lumOff val="1018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16" name="Physically based">
            <a:extLst>
              <a:ext uri="{FF2B5EF4-FFF2-40B4-BE49-F238E27FC236}">
                <a16:creationId xmlns:a16="http://schemas.microsoft.com/office/drawing/2014/main" id="{12307922-EB40-C089-2424-3866C056C9AE}"/>
              </a:ext>
            </a:extLst>
          </p:cNvPr>
          <p:cNvSpPr/>
          <p:nvPr/>
        </p:nvSpPr>
        <p:spPr>
          <a:xfrm>
            <a:off x="3920855" y="9904742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dirty="0"/>
              <a:t>Physically based</a:t>
            </a:r>
          </a:p>
        </p:txBody>
      </p:sp>
      <p:sp>
        <p:nvSpPr>
          <p:cNvPr id="217" name="Interpretable">
            <a:extLst>
              <a:ext uri="{FF2B5EF4-FFF2-40B4-BE49-F238E27FC236}">
                <a16:creationId xmlns:a16="http://schemas.microsoft.com/office/drawing/2014/main" id="{BB9DFE04-1420-F01C-18BE-B571EEAF9866}"/>
              </a:ext>
            </a:extLst>
          </p:cNvPr>
          <p:cNvSpPr/>
          <p:nvPr/>
        </p:nvSpPr>
        <p:spPr>
          <a:xfrm>
            <a:off x="16104022" y="9904742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Interpretable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C6C102-68BC-2777-0D18-F7FD916A559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</a:t>
            </a:fld>
            <a:endParaRPr lang="en-US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EA890DD-DA9E-1963-E6D0-3DEE54ABF3EF}"/>
              </a:ext>
            </a:extLst>
          </p:cNvPr>
          <p:cNvGrpSpPr/>
          <p:nvPr/>
        </p:nvGrpSpPr>
        <p:grpSpPr>
          <a:xfrm>
            <a:off x="3307289" y="4079317"/>
            <a:ext cx="4972690" cy="4972690"/>
            <a:chOff x="0" y="0"/>
            <a:chExt cx="4972689" cy="4972689"/>
          </a:xfrm>
        </p:grpSpPr>
        <p:pic>
          <p:nvPicPr>
            <p:cNvPr id="4" name="rndr.png" descr="rndr.png">
              <a:extLst>
                <a:ext uri="{FF2B5EF4-FFF2-40B4-BE49-F238E27FC236}">
                  <a16:creationId xmlns:a16="http://schemas.microsoft.com/office/drawing/2014/main" id="{5BB4CAC5-2F61-5E18-D20B-9DF0B175F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0"/>
              <a:ext cx="4972689" cy="4972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" name="Line">
              <a:extLst>
                <a:ext uri="{FF2B5EF4-FFF2-40B4-BE49-F238E27FC236}">
                  <a16:creationId xmlns:a16="http://schemas.microsoft.com/office/drawing/2014/main" id="{DBE7ABC0-D374-BBCC-833E-E59F5FEBEB68}"/>
                </a:ext>
              </a:extLst>
            </p:cNvPr>
            <p:cNvSpPr/>
            <p:nvPr/>
          </p:nvSpPr>
          <p:spPr>
            <a:xfrm flipH="1" flipV="1">
              <a:off x="2993857" y="3150953"/>
              <a:ext cx="346322" cy="1111707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0387C541-2016-2D4C-1476-6061518B7A8A}"/>
                </a:ext>
              </a:extLst>
            </p:cNvPr>
            <p:cNvSpPr/>
            <p:nvPr/>
          </p:nvSpPr>
          <p:spPr>
            <a:xfrm>
              <a:off x="2762135" y="3588432"/>
              <a:ext cx="1012065" cy="1012064"/>
            </a:xfrm>
            <a:prstGeom prst="ellipse">
              <a:avLst/>
            </a:prstGeom>
            <a:blipFill rotWithShape="1">
              <a:blip r:embed="rId5"/>
              <a:srcRect/>
              <a:stretch>
                <a:fillRect/>
              </a:stretch>
            </a:blip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Graphik-Medium"/>
                  <a:ea typeface="Graphik-Medium"/>
                  <a:cs typeface="Graphik-Medium"/>
                  <a:sym typeface="Graphik Medium"/>
                </a:defRPr>
              </a:pPr>
              <a:endParaRPr/>
            </a:p>
          </p:txBody>
        </p:sp>
        <p:grpSp>
          <p:nvGrpSpPr>
            <p:cNvPr id="7" name="Group">
              <a:extLst>
                <a:ext uri="{FF2B5EF4-FFF2-40B4-BE49-F238E27FC236}">
                  <a16:creationId xmlns:a16="http://schemas.microsoft.com/office/drawing/2014/main" id="{3A749D45-9DDC-111C-4202-7E5DD0D245B4}"/>
                </a:ext>
              </a:extLst>
            </p:cNvPr>
            <p:cNvGrpSpPr/>
            <p:nvPr/>
          </p:nvGrpSpPr>
          <p:grpSpPr>
            <a:xfrm>
              <a:off x="2961785" y="990344"/>
              <a:ext cx="1420843" cy="3334139"/>
              <a:chOff x="242971" y="159585"/>
              <a:chExt cx="1420841" cy="3334137"/>
            </a:xfrm>
          </p:grpSpPr>
          <p:sp>
            <p:nvSpPr>
              <p:cNvPr id="8" name="Line">
                <a:extLst>
                  <a:ext uri="{FF2B5EF4-FFF2-40B4-BE49-F238E27FC236}">
                    <a16:creationId xmlns:a16="http://schemas.microsoft.com/office/drawing/2014/main" id="{86DB2396-7D8C-D2B4-3725-4B4FFEDBA94D}"/>
                  </a:ext>
                </a:extLst>
              </p:cNvPr>
              <p:cNvSpPr/>
              <p:nvPr/>
            </p:nvSpPr>
            <p:spPr>
              <a:xfrm flipH="1">
                <a:off x="641074" y="1769695"/>
                <a:ext cx="999230" cy="1724027"/>
              </a:xfrm>
              <a:prstGeom prst="line">
                <a:avLst/>
              </a:prstGeom>
              <a:noFill/>
              <a:ln w="50800" cap="flat"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  <a:prstDash val="sysDot"/>
                <a:miter lim="400000"/>
                <a:headEnd type="oval" w="med" len="med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9" name="Line">
                <a:extLst>
                  <a:ext uri="{FF2B5EF4-FFF2-40B4-BE49-F238E27FC236}">
                    <a16:creationId xmlns:a16="http://schemas.microsoft.com/office/drawing/2014/main" id="{B73F1029-227D-E3A8-BA30-C0ACB5855CD8}"/>
                  </a:ext>
                </a:extLst>
              </p:cNvPr>
              <p:cNvSpPr/>
              <p:nvPr/>
            </p:nvSpPr>
            <p:spPr>
              <a:xfrm>
                <a:off x="242971" y="159585"/>
                <a:ext cx="526236" cy="1067733"/>
              </a:xfrm>
              <a:prstGeom prst="line">
                <a:avLst/>
              </a:prstGeom>
              <a:noFill/>
              <a:ln w="50800" cap="flat"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  <a:prstDash val="sysDot"/>
                <a:miter lim="400000"/>
                <a:headEnd type="oval" w="med" len="med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0" name="Line">
                <a:extLst>
                  <a:ext uri="{FF2B5EF4-FFF2-40B4-BE49-F238E27FC236}">
                    <a16:creationId xmlns:a16="http://schemas.microsoft.com/office/drawing/2014/main" id="{9A695177-7EFC-BB11-B0CC-F9156DD9D6FE}"/>
                  </a:ext>
                </a:extLst>
              </p:cNvPr>
              <p:cNvSpPr/>
              <p:nvPr/>
            </p:nvSpPr>
            <p:spPr>
              <a:xfrm>
                <a:off x="763667" y="1198302"/>
                <a:ext cx="900145" cy="571395"/>
              </a:xfrm>
              <a:prstGeom prst="line">
                <a:avLst/>
              </a:prstGeom>
              <a:noFill/>
              <a:ln w="50800" cap="flat"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  <a:prstDash val="sysDot"/>
                <a:miter lim="400000"/>
                <a:headEnd type="oval" w="med" len="med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406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animBg="1" advAuto="0"/>
      <p:bldP spid="201" grpId="0" animBg="1" advAuto="0"/>
      <p:bldP spid="202" grpId="0" animBg="1" advAuto="0"/>
      <p:bldP spid="203" grpId="0" animBg="1" advAuto="0"/>
      <p:bldP spid="204" grpId="0" animBg="1" advAuto="0"/>
      <p:bldP spid="205" grpId="0" animBg="1" advAuto="0"/>
      <p:bldP spid="206" grpId="0" animBg="1" advAuto="0"/>
      <p:bldP spid="207" grpId="0" animBg="1" advAuto="0"/>
      <p:bldP spid="208" grpId="0" animBg="1" advAuto="0"/>
      <p:bldP spid="209" grpId="0" animBg="1" advAuto="0"/>
      <p:bldP spid="210" grpId="0" animBg="1" advAuto="0"/>
      <p:bldP spid="211" grpId="0" animBg="1" advAuto="0"/>
      <p:bldP spid="216" grpId="0" animBg="1" advAuto="0"/>
      <p:bldP spid="217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hysically Based Differentiable Render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Physically Based </a:t>
            </a:r>
            <a:r>
              <a:rPr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Differentiable</a:t>
            </a:r>
            <a:r>
              <a:rPr dirty="0"/>
              <a:t> Rendering</a:t>
            </a:r>
          </a:p>
        </p:txBody>
      </p:sp>
      <p:grpSp>
        <p:nvGrpSpPr>
          <p:cNvPr id="199" name="Group"/>
          <p:cNvGrpSpPr/>
          <p:nvPr/>
        </p:nvGrpSpPr>
        <p:grpSpPr>
          <a:xfrm>
            <a:off x="1946810" y="4232661"/>
            <a:ext cx="4972690" cy="4972690"/>
            <a:chOff x="0" y="0"/>
            <a:chExt cx="4972689" cy="4972689"/>
          </a:xfrm>
        </p:grpSpPr>
        <p:pic>
          <p:nvPicPr>
            <p:cNvPr id="192" name="rndr.png" descr="rndr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0"/>
              <a:ext cx="4972689" cy="49726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3" name="Line"/>
            <p:cNvSpPr/>
            <p:nvPr/>
          </p:nvSpPr>
          <p:spPr>
            <a:xfrm flipH="1" flipV="1">
              <a:off x="2993857" y="3150953"/>
              <a:ext cx="346322" cy="1111707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94" name="Circle"/>
            <p:cNvSpPr/>
            <p:nvPr/>
          </p:nvSpPr>
          <p:spPr>
            <a:xfrm>
              <a:off x="2762135" y="3588432"/>
              <a:ext cx="1012065" cy="1012064"/>
            </a:xfrm>
            <a:prstGeom prst="ellipse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Graphik-Medium"/>
                  <a:ea typeface="Graphik-Medium"/>
                  <a:cs typeface="Graphik-Medium"/>
                  <a:sym typeface="Graphik Medium"/>
                </a:defRPr>
              </a:pPr>
              <a:endParaRPr/>
            </a:p>
          </p:txBody>
        </p:sp>
        <p:grpSp>
          <p:nvGrpSpPr>
            <p:cNvPr id="198" name="Group"/>
            <p:cNvGrpSpPr/>
            <p:nvPr/>
          </p:nvGrpSpPr>
          <p:grpSpPr>
            <a:xfrm>
              <a:off x="2961785" y="990344"/>
              <a:ext cx="1420843" cy="3334139"/>
              <a:chOff x="242971" y="159585"/>
              <a:chExt cx="1420841" cy="3334137"/>
            </a:xfrm>
          </p:grpSpPr>
          <p:sp>
            <p:nvSpPr>
              <p:cNvPr id="195" name="Line"/>
              <p:cNvSpPr/>
              <p:nvPr/>
            </p:nvSpPr>
            <p:spPr>
              <a:xfrm flipH="1">
                <a:off x="641074" y="1769695"/>
                <a:ext cx="999230" cy="1724027"/>
              </a:xfrm>
              <a:prstGeom prst="line">
                <a:avLst/>
              </a:prstGeom>
              <a:noFill/>
              <a:ln w="50800" cap="flat"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  <a:prstDash val="sysDot"/>
                <a:miter lim="400000"/>
                <a:headEnd type="oval" w="med" len="med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6" name="Line"/>
              <p:cNvSpPr/>
              <p:nvPr/>
            </p:nvSpPr>
            <p:spPr>
              <a:xfrm>
                <a:off x="242971" y="159585"/>
                <a:ext cx="526236" cy="1067733"/>
              </a:xfrm>
              <a:prstGeom prst="line">
                <a:avLst/>
              </a:prstGeom>
              <a:noFill/>
              <a:ln w="50800" cap="flat"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  <a:prstDash val="sysDot"/>
                <a:miter lim="400000"/>
                <a:headEnd type="oval" w="med" len="med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97" name="Line"/>
              <p:cNvSpPr/>
              <p:nvPr/>
            </p:nvSpPr>
            <p:spPr>
              <a:xfrm>
                <a:off x="763667" y="1198302"/>
                <a:ext cx="900145" cy="571395"/>
              </a:xfrm>
              <a:prstGeom prst="line">
                <a:avLst/>
              </a:prstGeom>
              <a:noFill/>
              <a:ln w="50800" cap="flat">
                <a:solidFill>
                  <a:schemeClr val="accent4">
                    <a:hueOff val="475731"/>
                    <a:satOff val="-4338"/>
                    <a:lumOff val="10182"/>
                  </a:schemeClr>
                </a:solidFill>
                <a:prstDash val="sysDot"/>
                <a:miter lim="400000"/>
                <a:headEnd type="oval" w="med" len="med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 dirty="0"/>
              </a:p>
            </p:txBody>
          </p:sp>
        </p:grpSp>
      </p:grpSp>
      <p:pic>
        <p:nvPicPr>
          <p:cNvPr id="200" name="rndr.png" descr="rnd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93356" y="4232661"/>
            <a:ext cx="4972690" cy="4972689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Line"/>
          <p:cNvSpPr/>
          <p:nvPr/>
        </p:nvSpPr>
        <p:spPr>
          <a:xfrm flipH="1">
            <a:off x="10759243" y="5185408"/>
            <a:ext cx="1223861" cy="1223862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2" name="Line"/>
          <p:cNvSpPr/>
          <p:nvPr/>
        </p:nvSpPr>
        <p:spPr>
          <a:xfrm>
            <a:off x="12357829" y="5066877"/>
            <a:ext cx="1223861" cy="1223861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3" name="Line"/>
          <p:cNvSpPr/>
          <p:nvPr/>
        </p:nvSpPr>
        <p:spPr>
          <a:xfrm flipV="1">
            <a:off x="12258529" y="6296497"/>
            <a:ext cx="1308579" cy="1027723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4" name="Line"/>
          <p:cNvSpPr/>
          <p:nvPr/>
        </p:nvSpPr>
        <p:spPr>
          <a:xfrm flipH="1" flipV="1">
            <a:off x="10767752" y="6416640"/>
            <a:ext cx="757923" cy="1082316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5" name="Line"/>
          <p:cNvSpPr/>
          <p:nvPr/>
        </p:nvSpPr>
        <p:spPr>
          <a:xfrm flipV="1">
            <a:off x="9985687" y="7499904"/>
            <a:ext cx="1542354" cy="638960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6" name="Shape"/>
          <p:cNvSpPr/>
          <p:nvPr/>
        </p:nvSpPr>
        <p:spPr>
          <a:xfrm rot="20400000">
            <a:off x="8608853" y="8266447"/>
            <a:ext cx="850336" cy="508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5459" y="21600"/>
                </a:lnTo>
                <a:cubicBezTo>
                  <a:pt x="15866" y="21600"/>
                  <a:pt x="16237" y="21322"/>
                  <a:pt x="16505" y="20873"/>
                </a:cubicBezTo>
                <a:cubicBezTo>
                  <a:pt x="16773" y="20425"/>
                  <a:pt x="16940" y="19806"/>
                  <a:pt x="16940" y="19125"/>
                </a:cubicBezTo>
                <a:lnTo>
                  <a:pt x="16940" y="15008"/>
                </a:lnTo>
                <a:cubicBezTo>
                  <a:pt x="17080" y="15143"/>
                  <a:pt x="17224" y="15282"/>
                  <a:pt x="17360" y="15413"/>
                </a:cubicBezTo>
                <a:cubicBezTo>
                  <a:pt x="17496" y="15545"/>
                  <a:pt x="17623" y="15668"/>
                  <a:pt x="17731" y="15771"/>
                </a:cubicBezTo>
                <a:lnTo>
                  <a:pt x="20959" y="18884"/>
                </a:lnTo>
                <a:cubicBezTo>
                  <a:pt x="21135" y="19054"/>
                  <a:pt x="21296" y="19070"/>
                  <a:pt x="21412" y="18959"/>
                </a:cubicBezTo>
                <a:cubicBezTo>
                  <a:pt x="21528" y="18847"/>
                  <a:pt x="21600" y="18608"/>
                  <a:pt x="21600" y="18268"/>
                </a:cubicBezTo>
                <a:lnTo>
                  <a:pt x="21600" y="12039"/>
                </a:lnTo>
                <a:cubicBezTo>
                  <a:pt x="21600" y="11699"/>
                  <a:pt x="21600" y="11249"/>
                  <a:pt x="21600" y="10800"/>
                </a:cubicBezTo>
                <a:cubicBezTo>
                  <a:pt x="21600" y="10351"/>
                  <a:pt x="21600" y="9901"/>
                  <a:pt x="21600" y="9561"/>
                </a:cubicBezTo>
                <a:lnTo>
                  <a:pt x="21600" y="3332"/>
                </a:lnTo>
                <a:cubicBezTo>
                  <a:pt x="21600" y="2992"/>
                  <a:pt x="21528" y="2753"/>
                  <a:pt x="21412" y="2641"/>
                </a:cubicBezTo>
                <a:cubicBezTo>
                  <a:pt x="21296" y="2530"/>
                  <a:pt x="21135" y="2546"/>
                  <a:pt x="20959" y="2716"/>
                </a:cubicBezTo>
                <a:lnTo>
                  <a:pt x="17731" y="5829"/>
                </a:lnTo>
                <a:cubicBezTo>
                  <a:pt x="17623" y="5932"/>
                  <a:pt x="17496" y="6056"/>
                  <a:pt x="17360" y="6187"/>
                </a:cubicBezTo>
                <a:cubicBezTo>
                  <a:pt x="17224" y="6318"/>
                  <a:pt x="17080" y="6457"/>
                  <a:pt x="16940" y="6592"/>
                </a:cubicBezTo>
                <a:lnTo>
                  <a:pt x="16940" y="2475"/>
                </a:lnTo>
                <a:cubicBezTo>
                  <a:pt x="16940" y="1794"/>
                  <a:pt x="16773" y="1175"/>
                  <a:pt x="16505" y="727"/>
                </a:cubicBezTo>
                <a:cubicBezTo>
                  <a:pt x="16237" y="278"/>
                  <a:pt x="15866" y="0"/>
                  <a:pt x="15459" y="0"/>
                </a:cubicBezTo>
                <a:lnTo>
                  <a:pt x="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207" name="Line"/>
          <p:cNvSpPr/>
          <p:nvPr/>
        </p:nvSpPr>
        <p:spPr>
          <a:xfrm flipV="1">
            <a:off x="12252558" y="6565662"/>
            <a:ext cx="259051" cy="733321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8" name="Line"/>
          <p:cNvSpPr/>
          <p:nvPr/>
        </p:nvSpPr>
        <p:spPr>
          <a:xfrm flipV="1">
            <a:off x="10087962" y="6568159"/>
            <a:ext cx="2417046" cy="1414026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9" name="Square"/>
          <p:cNvSpPr/>
          <p:nvPr/>
        </p:nvSpPr>
        <p:spPr>
          <a:xfrm>
            <a:off x="9603629" y="7429886"/>
            <a:ext cx="1021820" cy="102182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210" name="Line"/>
          <p:cNvSpPr/>
          <p:nvPr/>
        </p:nvSpPr>
        <p:spPr>
          <a:xfrm flipV="1">
            <a:off x="9443205" y="8145601"/>
            <a:ext cx="541395" cy="230423"/>
          </a:xfrm>
          <a:prstGeom prst="line">
            <a:avLst/>
          </a:prstGeom>
          <a:ln w="12700">
            <a:solidFill>
              <a:schemeClr val="accent4">
                <a:hueOff val="475731"/>
                <a:satOff val="-4338"/>
                <a:lumOff val="1018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11" name="Line"/>
          <p:cNvSpPr/>
          <p:nvPr/>
        </p:nvSpPr>
        <p:spPr>
          <a:xfrm flipV="1">
            <a:off x="9443204" y="7971466"/>
            <a:ext cx="663988" cy="404558"/>
          </a:xfrm>
          <a:prstGeom prst="line">
            <a:avLst/>
          </a:prstGeom>
          <a:ln w="12700">
            <a:solidFill>
              <a:schemeClr val="accent4">
                <a:hueOff val="475731"/>
                <a:satOff val="-4338"/>
                <a:lumOff val="1018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16" name="Physically based"/>
          <p:cNvSpPr/>
          <p:nvPr/>
        </p:nvSpPr>
        <p:spPr>
          <a:xfrm>
            <a:off x="2560375" y="9904742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Physically based</a:t>
            </a:r>
          </a:p>
        </p:txBody>
      </p:sp>
      <p:sp>
        <p:nvSpPr>
          <p:cNvPr id="217" name="Interpretable"/>
          <p:cNvSpPr/>
          <p:nvPr/>
        </p:nvSpPr>
        <p:spPr>
          <a:xfrm>
            <a:off x="10319221" y="9904742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Interpretable</a:t>
            </a:r>
          </a:p>
        </p:txBody>
      </p:sp>
      <p:sp>
        <p:nvSpPr>
          <p:cNvPr id="218" name="Differentiable"/>
          <p:cNvSpPr/>
          <p:nvPr/>
        </p:nvSpPr>
        <p:spPr>
          <a:xfrm>
            <a:off x="17242831" y="9904742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Differentiable</a:t>
            </a:r>
          </a:p>
        </p:txBody>
      </p:sp>
      <p:pic>
        <p:nvPicPr>
          <p:cNvPr id="2" name="sphere-rendered.jpg" descr="sphere-rendered.jpg">
            <a:extLst>
              <a:ext uri="{FF2B5EF4-FFF2-40B4-BE49-F238E27FC236}">
                <a16:creationId xmlns:a16="http://schemas.microsoft.com/office/drawing/2014/main" id="{DABCD34D-C8B0-613D-1461-260862C536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30926" y="5034223"/>
            <a:ext cx="3657805" cy="3657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0.png" descr="0.png">
            <a:extLst>
              <a:ext uri="{FF2B5EF4-FFF2-40B4-BE49-F238E27FC236}">
                <a16:creationId xmlns:a16="http://schemas.microsoft.com/office/drawing/2014/main" id="{E6E7D2C2-FB6B-A872-E937-F196567084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31030" y="5029118"/>
            <a:ext cx="3657576" cy="3657576"/>
          </a:xfrm>
          <a:prstGeom prst="rect">
            <a:avLst/>
          </a:prstGeom>
          <a:ln w="152400">
            <a:solidFill>
              <a:schemeClr val="accent5"/>
            </a:solidFill>
            <a:miter lim="400000"/>
          </a:ln>
        </p:spPr>
      </p:pic>
      <p:pic>
        <p:nvPicPr>
          <p:cNvPr id="4" name="5.png" descr="5.png">
            <a:extLst>
              <a:ext uri="{FF2B5EF4-FFF2-40B4-BE49-F238E27FC236}">
                <a16:creationId xmlns:a16="http://schemas.microsoft.com/office/drawing/2014/main" id="{A051A49C-3F23-1AE2-C770-E17D146F61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31324" y="5029308"/>
            <a:ext cx="3657576" cy="3657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10.png" descr="10.png">
            <a:extLst>
              <a:ext uri="{FF2B5EF4-FFF2-40B4-BE49-F238E27FC236}">
                <a16:creationId xmlns:a16="http://schemas.microsoft.com/office/drawing/2014/main" id="{4FE430AD-6EA7-CA61-F585-F45806B1C5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231219" y="5034621"/>
            <a:ext cx="3657578" cy="3657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15.png" descr="15.png">
            <a:extLst>
              <a:ext uri="{FF2B5EF4-FFF2-40B4-BE49-F238E27FC236}">
                <a16:creationId xmlns:a16="http://schemas.microsoft.com/office/drawing/2014/main" id="{ADD87D6B-2462-D2D9-5B57-B16913DF95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231219" y="5029211"/>
            <a:ext cx="3657578" cy="3657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250.png" descr="250.png">
            <a:extLst>
              <a:ext uri="{FF2B5EF4-FFF2-40B4-BE49-F238E27FC236}">
                <a16:creationId xmlns:a16="http://schemas.microsoft.com/office/drawing/2014/main" id="{0BE18023-425D-DDC6-771D-FFBDDD7B7E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231219" y="5029211"/>
            <a:ext cx="3657578" cy="365757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5F7E25-7768-4364-3626-65629040AC3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  <p:bldP spid="4" grpId="0" animBg="1" advAuto="0"/>
      <p:bldP spid="5" grpId="0" animBg="1" advAuto="0"/>
      <p:bldP spid="6" grpId="0" animBg="1" advAuto="0"/>
      <p:bldP spid="7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EDFFE-FA29-F813-8868-F13E09F46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Differentiable Rendering (DR) grounds models in physical parameters.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843CAE-F6A1-7F0C-05CE-3E7D191F1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7713" y="4972626"/>
            <a:ext cx="2448182" cy="3992420"/>
          </a:xfrm>
          <a:prstGeom prst="rect">
            <a:avLst/>
          </a:prstGeom>
        </p:spPr>
      </p:pic>
      <p:pic>
        <p:nvPicPr>
          <p:cNvPr id="4" name="rndr.png" descr="rndr.png">
            <a:extLst>
              <a:ext uri="{FF2B5EF4-FFF2-40B4-BE49-F238E27FC236}">
                <a16:creationId xmlns:a16="http://schemas.microsoft.com/office/drawing/2014/main" id="{087D1C4C-871D-11A2-24C2-DBFE8F1FD8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01429" y="4482491"/>
            <a:ext cx="4972690" cy="497268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Line">
            <a:extLst>
              <a:ext uri="{FF2B5EF4-FFF2-40B4-BE49-F238E27FC236}">
                <a16:creationId xmlns:a16="http://schemas.microsoft.com/office/drawing/2014/main" id="{5F5788F7-E79C-5030-B8FA-A5FC04C8A76E}"/>
              </a:ext>
            </a:extLst>
          </p:cNvPr>
          <p:cNvSpPr/>
          <p:nvPr/>
        </p:nvSpPr>
        <p:spPr>
          <a:xfrm flipH="1">
            <a:off x="3767316" y="5435238"/>
            <a:ext cx="1223861" cy="1223862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BC98B95F-156B-3550-CC1C-AA06AD8288F8}"/>
              </a:ext>
            </a:extLst>
          </p:cNvPr>
          <p:cNvSpPr/>
          <p:nvPr/>
        </p:nvSpPr>
        <p:spPr>
          <a:xfrm>
            <a:off x="5365902" y="5316707"/>
            <a:ext cx="1223861" cy="1223861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B1EF6C22-1354-3084-17FA-12E2B7B9DA6B}"/>
              </a:ext>
            </a:extLst>
          </p:cNvPr>
          <p:cNvSpPr/>
          <p:nvPr/>
        </p:nvSpPr>
        <p:spPr>
          <a:xfrm flipV="1">
            <a:off x="5266602" y="6546327"/>
            <a:ext cx="1308579" cy="1027723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72CA80CC-F54C-DF77-17AD-10B684104F3B}"/>
              </a:ext>
            </a:extLst>
          </p:cNvPr>
          <p:cNvSpPr/>
          <p:nvPr/>
        </p:nvSpPr>
        <p:spPr>
          <a:xfrm flipH="1" flipV="1">
            <a:off x="3775825" y="6666470"/>
            <a:ext cx="757923" cy="1082316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23D47883-F56D-56BC-C3E1-067C28A9293D}"/>
              </a:ext>
            </a:extLst>
          </p:cNvPr>
          <p:cNvSpPr/>
          <p:nvPr/>
        </p:nvSpPr>
        <p:spPr>
          <a:xfrm flipV="1">
            <a:off x="2993760" y="7749734"/>
            <a:ext cx="1542354" cy="638960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6E27F76-3F81-5737-C7DF-1D04AFF2A5B9}"/>
              </a:ext>
            </a:extLst>
          </p:cNvPr>
          <p:cNvSpPr/>
          <p:nvPr/>
        </p:nvSpPr>
        <p:spPr>
          <a:xfrm rot="20400000">
            <a:off x="1616926" y="8516277"/>
            <a:ext cx="850336" cy="508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5459" y="21600"/>
                </a:lnTo>
                <a:cubicBezTo>
                  <a:pt x="15866" y="21600"/>
                  <a:pt x="16237" y="21322"/>
                  <a:pt x="16505" y="20873"/>
                </a:cubicBezTo>
                <a:cubicBezTo>
                  <a:pt x="16773" y="20425"/>
                  <a:pt x="16940" y="19806"/>
                  <a:pt x="16940" y="19125"/>
                </a:cubicBezTo>
                <a:lnTo>
                  <a:pt x="16940" y="15008"/>
                </a:lnTo>
                <a:cubicBezTo>
                  <a:pt x="17080" y="15143"/>
                  <a:pt x="17224" y="15282"/>
                  <a:pt x="17360" y="15413"/>
                </a:cubicBezTo>
                <a:cubicBezTo>
                  <a:pt x="17496" y="15545"/>
                  <a:pt x="17623" y="15668"/>
                  <a:pt x="17731" y="15771"/>
                </a:cubicBezTo>
                <a:lnTo>
                  <a:pt x="20959" y="18884"/>
                </a:lnTo>
                <a:cubicBezTo>
                  <a:pt x="21135" y="19054"/>
                  <a:pt x="21296" y="19070"/>
                  <a:pt x="21412" y="18959"/>
                </a:cubicBezTo>
                <a:cubicBezTo>
                  <a:pt x="21528" y="18847"/>
                  <a:pt x="21600" y="18608"/>
                  <a:pt x="21600" y="18268"/>
                </a:cubicBezTo>
                <a:lnTo>
                  <a:pt x="21600" y="12039"/>
                </a:lnTo>
                <a:cubicBezTo>
                  <a:pt x="21600" y="11699"/>
                  <a:pt x="21600" y="11249"/>
                  <a:pt x="21600" y="10800"/>
                </a:cubicBezTo>
                <a:cubicBezTo>
                  <a:pt x="21600" y="10351"/>
                  <a:pt x="21600" y="9901"/>
                  <a:pt x="21600" y="9561"/>
                </a:cubicBezTo>
                <a:lnTo>
                  <a:pt x="21600" y="3332"/>
                </a:lnTo>
                <a:cubicBezTo>
                  <a:pt x="21600" y="2992"/>
                  <a:pt x="21528" y="2753"/>
                  <a:pt x="21412" y="2641"/>
                </a:cubicBezTo>
                <a:cubicBezTo>
                  <a:pt x="21296" y="2530"/>
                  <a:pt x="21135" y="2546"/>
                  <a:pt x="20959" y="2716"/>
                </a:cubicBezTo>
                <a:lnTo>
                  <a:pt x="17731" y="5829"/>
                </a:lnTo>
                <a:cubicBezTo>
                  <a:pt x="17623" y="5932"/>
                  <a:pt x="17496" y="6056"/>
                  <a:pt x="17360" y="6187"/>
                </a:cubicBezTo>
                <a:cubicBezTo>
                  <a:pt x="17224" y="6318"/>
                  <a:pt x="17080" y="6457"/>
                  <a:pt x="16940" y="6592"/>
                </a:cubicBezTo>
                <a:lnTo>
                  <a:pt x="16940" y="2475"/>
                </a:lnTo>
                <a:cubicBezTo>
                  <a:pt x="16940" y="1794"/>
                  <a:pt x="16773" y="1175"/>
                  <a:pt x="16505" y="727"/>
                </a:cubicBezTo>
                <a:cubicBezTo>
                  <a:pt x="16237" y="278"/>
                  <a:pt x="15866" y="0"/>
                  <a:pt x="15459" y="0"/>
                </a:cubicBezTo>
                <a:lnTo>
                  <a:pt x="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196DBACE-05AA-0B9D-57E0-FAB1120F032C}"/>
              </a:ext>
            </a:extLst>
          </p:cNvPr>
          <p:cNvSpPr/>
          <p:nvPr/>
        </p:nvSpPr>
        <p:spPr>
          <a:xfrm flipV="1">
            <a:off x="5260631" y="6815492"/>
            <a:ext cx="259051" cy="733321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6EBD2D26-186A-5CF1-6580-5AB5A4F8A086}"/>
              </a:ext>
            </a:extLst>
          </p:cNvPr>
          <p:cNvSpPr/>
          <p:nvPr/>
        </p:nvSpPr>
        <p:spPr>
          <a:xfrm flipV="1">
            <a:off x="3096035" y="6817989"/>
            <a:ext cx="2417046" cy="1414026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3" name="Square">
            <a:extLst>
              <a:ext uri="{FF2B5EF4-FFF2-40B4-BE49-F238E27FC236}">
                <a16:creationId xmlns:a16="http://schemas.microsoft.com/office/drawing/2014/main" id="{17B5DD91-E266-67B0-4C86-CA49FC0BD8E7}"/>
              </a:ext>
            </a:extLst>
          </p:cNvPr>
          <p:cNvSpPr/>
          <p:nvPr/>
        </p:nvSpPr>
        <p:spPr>
          <a:xfrm>
            <a:off x="2611702" y="7679716"/>
            <a:ext cx="1021820" cy="102182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A9133035-8417-1E23-1BC0-BBC3DBEFCB9F}"/>
              </a:ext>
            </a:extLst>
          </p:cNvPr>
          <p:cNvSpPr/>
          <p:nvPr/>
        </p:nvSpPr>
        <p:spPr>
          <a:xfrm flipV="1">
            <a:off x="2451278" y="8395431"/>
            <a:ext cx="541395" cy="230423"/>
          </a:xfrm>
          <a:prstGeom prst="line">
            <a:avLst/>
          </a:prstGeom>
          <a:ln w="12700">
            <a:solidFill>
              <a:schemeClr val="accent4">
                <a:hueOff val="475731"/>
                <a:satOff val="-4338"/>
                <a:lumOff val="1018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CCE68199-E19F-ADAE-054C-ACCF61F56708}"/>
              </a:ext>
            </a:extLst>
          </p:cNvPr>
          <p:cNvSpPr/>
          <p:nvPr/>
        </p:nvSpPr>
        <p:spPr>
          <a:xfrm flipV="1">
            <a:off x="2451277" y="8221296"/>
            <a:ext cx="663988" cy="404558"/>
          </a:xfrm>
          <a:prstGeom prst="line">
            <a:avLst/>
          </a:prstGeom>
          <a:ln w="12700">
            <a:solidFill>
              <a:schemeClr val="accent4">
                <a:hueOff val="475731"/>
                <a:satOff val="-4338"/>
                <a:lumOff val="1018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538AD54-1CA0-45AC-8150-934117D51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7838" y="4972626"/>
            <a:ext cx="2448182" cy="3992420"/>
          </a:xfrm>
          <a:prstGeom prst="rect">
            <a:avLst/>
          </a:prstGeom>
        </p:spPr>
      </p:pic>
      <p:pic>
        <p:nvPicPr>
          <p:cNvPr id="17" name="rndr.png" descr="rndr.png">
            <a:extLst>
              <a:ext uri="{FF2B5EF4-FFF2-40B4-BE49-F238E27FC236}">
                <a16:creationId xmlns:a16="http://schemas.microsoft.com/office/drawing/2014/main" id="{06A50F3B-94F9-D4E0-7A87-6E2BE60C73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417550" y="4565875"/>
            <a:ext cx="4972690" cy="4972689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Line">
            <a:extLst>
              <a:ext uri="{FF2B5EF4-FFF2-40B4-BE49-F238E27FC236}">
                <a16:creationId xmlns:a16="http://schemas.microsoft.com/office/drawing/2014/main" id="{3E7B79F9-DC80-A1AB-E400-D2FE1C4223A9}"/>
              </a:ext>
            </a:extLst>
          </p:cNvPr>
          <p:cNvSpPr/>
          <p:nvPr/>
        </p:nvSpPr>
        <p:spPr>
          <a:xfrm flipH="1">
            <a:off x="17983437" y="5518622"/>
            <a:ext cx="1223861" cy="1223862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9" name="Line">
            <a:extLst>
              <a:ext uri="{FF2B5EF4-FFF2-40B4-BE49-F238E27FC236}">
                <a16:creationId xmlns:a16="http://schemas.microsoft.com/office/drawing/2014/main" id="{1CE42F4A-7E5C-1367-6C24-DCD6697AE557}"/>
              </a:ext>
            </a:extLst>
          </p:cNvPr>
          <p:cNvSpPr/>
          <p:nvPr/>
        </p:nvSpPr>
        <p:spPr>
          <a:xfrm>
            <a:off x="19582023" y="5400091"/>
            <a:ext cx="1223861" cy="1223861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8FFAA75B-2AB3-ED76-9B90-AC4472BD3B6F}"/>
              </a:ext>
            </a:extLst>
          </p:cNvPr>
          <p:cNvSpPr/>
          <p:nvPr/>
        </p:nvSpPr>
        <p:spPr>
          <a:xfrm flipV="1">
            <a:off x="19482723" y="6629711"/>
            <a:ext cx="1308579" cy="1027723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1" name="Line">
            <a:extLst>
              <a:ext uri="{FF2B5EF4-FFF2-40B4-BE49-F238E27FC236}">
                <a16:creationId xmlns:a16="http://schemas.microsoft.com/office/drawing/2014/main" id="{AC152999-2CC1-2724-9670-9335065B0559}"/>
              </a:ext>
            </a:extLst>
          </p:cNvPr>
          <p:cNvSpPr/>
          <p:nvPr/>
        </p:nvSpPr>
        <p:spPr>
          <a:xfrm flipH="1" flipV="1">
            <a:off x="17991946" y="6749854"/>
            <a:ext cx="757923" cy="1082316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2" name="Line">
            <a:extLst>
              <a:ext uri="{FF2B5EF4-FFF2-40B4-BE49-F238E27FC236}">
                <a16:creationId xmlns:a16="http://schemas.microsoft.com/office/drawing/2014/main" id="{C640DD4E-684D-7425-4256-497BB5070F3F}"/>
              </a:ext>
            </a:extLst>
          </p:cNvPr>
          <p:cNvSpPr/>
          <p:nvPr/>
        </p:nvSpPr>
        <p:spPr>
          <a:xfrm flipV="1">
            <a:off x="17209881" y="7833118"/>
            <a:ext cx="1542354" cy="638960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69AB3F9D-AA11-DB4A-F805-BC16D3C7DC61}"/>
              </a:ext>
            </a:extLst>
          </p:cNvPr>
          <p:cNvSpPr/>
          <p:nvPr/>
        </p:nvSpPr>
        <p:spPr>
          <a:xfrm rot="20400000">
            <a:off x="15833047" y="8599661"/>
            <a:ext cx="850336" cy="508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5459" y="21600"/>
                </a:lnTo>
                <a:cubicBezTo>
                  <a:pt x="15866" y="21600"/>
                  <a:pt x="16237" y="21322"/>
                  <a:pt x="16505" y="20873"/>
                </a:cubicBezTo>
                <a:cubicBezTo>
                  <a:pt x="16773" y="20425"/>
                  <a:pt x="16940" y="19806"/>
                  <a:pt x="16940" y="19125"/>
                </a:cubicBezTo>
                <a:lnTo>
                  <a:pt x="16940" y="15008"/>
                </a:lnTo>
                <a:cubicBezTo>
                  <a:pt x="17080" y="15143"/>
                  <a:pt x="17224" y="15282"/>
                  <a:pt x="17360" y="15413"/>
                </a:cubicBezTo>
                <a:cubicBezTo>
                  <a:pt x="17496" y="15545"/>
                  <a:pt x="17623" y="15668"/>
                  <a:pt x="17731" y="15771"/>
                </a:cubicBezTo>
                <a:lnTo>
                  <a:pt x="20959" y="18884"/>
                </a:lnTo>
                <a:cubicBezTo>
                  <a:pt x="21135" y="19054"/>
                  <a:pt x="21296" y="19070"/>
                  <a:pt x="21412" y="18959"/>
                </a:cubicBezTo>
                <a:cubicBezTo>
                  <a:pt x="21528" y="18847"/>
                  <a:pt x="21600" y="18608"/>
                  <a:pt x="21600" y="18268"/>
                </a:cubicBezTo>
                <a:lnTo>
                  <a:pt x="21600" y="12039"/>
                </a:lnTo>
                <a:cubicBezTo>
                  <a:pt x="21600" y="11699"/>
                  <a:pt x="21600" y="11249"/>
                  <a:pt x="21600" y="10800"/>
                </a:cubicBezTo>
                <a:cubicBezTo>
                  <a:pt x="21600" y="10351"/>
                  <a:pt x="21600" y="9901"/>
                  <a:pt x="21600" y="9561"/>
                </a:cubicBezTo>
                <a:lnTo>
                  <a:pt x="21600" y="3332"/>
                </a:lnTo>
                <a:cubicBezTo>
                  <a:pt x="21600" y="2992"/>
                  <a:pt x="21528" y="2753"/>
                  <a:pt x="21412" y="2641"/>
                </a:cubicBezTo>
                <a:cubicBezTo>
                  <a:pt x="21296" y="2530"/>
                  <a:pt x="21135" y="2546"/>
                  <a:pt x="20959" y="2716"/>
                </a:cubicBezTo>
                <a:lnTo>
                  <a:pt x="17731" y="5829"/>
                </a:lnTo>
                <a:cubicBezTo>
                  <a:pt x="17623" y="5932"/>
                  <a:pt x="17496" y="6056"/>
                  <a:pt x="17360" y="6187"/>
                </a:cubicBezTo>
                <a:cubicBezTo>
                  <a:pt x="17224" y="6318"/>
                  <a:pt x="17080" y="6457"/>
                  <a:pt x="16940" y="6592"/>
                </a:cubicBezTo>
                <a:lnTo>
                  <a:pt x="16940" y="2475"/>
                </a:lnTo>
                <a:cubicBezTo>
                  <a:pt x="16940" y="1794"/>
                  <a:pt x="16773" y="1175"/>
                  <a:pt x="16505" y="727"/>
                </a:cubicBezTo>
                <a:cubicBezTo>
                  <a:pt x="16237" y="278"/>
                  <a:pt x="15866" y="0"/>
                  <a:pt x="15459" y="0"/>
                </a:cubicBezTo>
                <a:lnTo>
                  <a:pt x="0" y="0"/>
                </a:lnTo>
                <a:close/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24" name="Line">
            <a:extLst>
              <a:ext uri="{FF2B5EF4-FFF2-40B4-BE49-F238E27FC236}">
                <a16:creationId xmlns:a16="http://schemas.microsoft.com/office/drawing/2014/main" id="{F468F78D-78ED-7279-66A3-6001FE5AFA0F}"/>
              </a:ext>
            </a:extLst>
          </p:cNvPr>
          <p:cNvSpPr/>
          <p:nvPr/>
        </p:nvSpPr>
        <p:spPr>
          <a:xfrm flipV="1">
            <a:off x="19476752" y="6898876"/>
            <a:ext cx="259051" cy="733321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headEnd type="triangle"/>
            <a:tailEnd type="oval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5" name="Line">
            <a:extLst>
              <a:ext uri="{FF2B5EF4-FFF2-40B4-BE49-F238E27FC236}">
                <a16:creationId xmlns:a16="http://schemas.microsoft.com/office/drawing/2014/main" id="{8C9130FB-5B5D-E583-2EC0-F44EC656E6EB}"/>
              </a:ext>
            </a:extLst>
          </p:cNvPr>
          <p:cNvSpPr/>
          <p:nvPr/>
        </p:nvSpPr>
        <p:spPr>
          <a:xfrm flipV="1">
            <a:off x="17312156" y="6901373"/>
            <a:ext cx="2417046" cy="1414026"/>
          </a:xfrm>
          <a:prstGeom prst="line">
            <a:avLst/>
          </a:prstGeom>
          <a:ln w="38100">
            <a:solidFill>
              <a:schemeClr val="accent4">
                <a:hueOff val="475731"/>
                <a:satOff val="-4338"/>
                <a:lumOff val="10182"/>
              </a:schemeClr>
            </a:solidFill>
            <a:custDash>
              <a:ds d="600000" sp="6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6" name="Square">
            <a:extLst>
              <a:ext uri="{FF2B5EF4-FFF2-40B4-BE49-F238E27FC236}">
                <a16:creationId xmlns:a16="http://schemas.microsoft.com/office/drawing/2014/main" id="{8CB5154A-AC06-20E9-450B-02C96D2CD2BE}"/>
              </a:ext>
            </a:extLst>
          </p:cNvPr>
          <p:cNvSpPr/>
          <p:nvPr/>
        </p:nvSpPr>
        <p:spPr>
          <a:xfrm>
            <a:off x="16827823" y="7763100"/>
            <a:ext cx="1021820" cy="102182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27" name="Line">
            <a:extLst>
              <a:ext uri="{FF2B5EF4-FFF2-40B4-BE49-F238E27FC236}">
                <a16:creationId xmlns:a16="http://schemas.microsoft.com/office/drawing/2014/main" id="{CD56724D-4E0A-E4AB-6A8D-ACE279AB33AD}"/>
              </a:ext>
            </a:extLst>
          </p:cNvPr>
          <p:cNvSpPr/>
          <p:nvPr/>
        </p:nvSpPr>
        <p:spPr>
          <a:xfrm flipV="1">
            <a:off x="16667399" y="8478815"/>
            <a:ext cx="541395" cy="230423"/>
          </a:xfrm>
          <a:prstGeom prst="line">
            <a:avLst/>
          </a:prstGeom>
          <a:ln w="12700">
            <a:solidFill>
              <a:schemeClr val="accent4">
                <a:hueOff val="475731"/>
                <a:satOff val="-4338"/>
                <a:lumOff val="1018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8" name="Line">
            <a:extLst>
              <a:ext uri="{FF2B5EF4-FFF2-40B4-BE49-F238E27FC236}">
                <a16:creationId xmlns:a16="http://schemas.microsoft.com/office/drawing/2014/main" id="{C34742F6-9E5A-F1B9-1525-E82347DBD603}"/>
              </a:ext>
            </a:extLst>
          </p:cNvPr>
          <p:cNvSpPr/>
          <p:nvPr/>
        </p:nvSpPr>
        <p:spPr>
          <a:xfrm flipV="1">
            <a:off x="16667398" y="8304680"/>
            <a:ext cx="663988" cy="404558"/>
          </a:xfrm>
          <a:prstGeom prst="line">
            <a:avLst/>
          </a:prstGeom>
          <a:ln w="12700">
            <a:solidFill>
              <a:schemeClr val="accent4">
                <a:hueOff val="475731"/>
                <a:satOff val="-4338"/>
                <a:lumOff val="1018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0" name="Colour metamer">
            <a:extLst>
              <a:ext uri="{FF2B5EF4-FFF2-40B4-BE49-F238E27FC236}">
                <a16:creationId xmlns:a16="http://schemas.microsoft.com/office/drawing/2014/main" id="{43043097-8510-F3EB-3B5E-881EFFC58F7F}"/>
              </a:ext>
            </a:extLst>
          </p:cNvPr>
          <p:cNvSpPr/>
          <p:nvPr/>
        </p:nvSpPr>
        <p:spPr>
          <a:xfrm>
            <a:off x="2355335" y="10316685"/>
            <a:ext cx="8142622" cy="492253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2400"/>
            </a:lvl1pPr>
          </a:lstStyle>
          <a:p>
            <a:r>
              <a:rPr lang="en-US" dirty="0"/>
              <a:t>DR as the </a:t>
            </a:r>
            <a:r>
              <a:rPr lang="en-US" i="1" dirty="0"/>
              <a:t>encoder</a:t>
            </a:r>
            <a:r>
              <a:rPr lang="en-US" dirty="0"/>
              <a:t> can ground the </a:t>
            </a:r>
            <a:r>
              <a:rPr lang="en-US" i="1" dirty="0"/>
              <a:t>decoder</a:t>
            </a:r>
            <a:r>
              <a:rPr lang="en-US" dirty="0"/>
              <a:t> in physical parameters. Full control over stimulus generation.</a:t>
            </a:r>
            <a:br>
              <a:rPr lang="en-US" dirty="0"/>
            </a:br>
            <a:r>
              <a:rPr lang="en-US" dirty="0"/>
              <a:t> End-to-end differentiable.</a:t>
            </a:r>
            <a:endParaRPr dirty="0"/>
          </a:p>
        </p:txBody>
      </p:sp>
      <p:sp>
        <p:nvSpPr>
          <p:cNvPr id="31" name="Colour metamer">
            <a:extLst>
              <a:ext uri="{FF2B5EF4-FFF2-40B4-BE49-F238E27FC236}">
                <a16:creationId xmlns:a16="http://schemas.microsoft.com/office/drawing/2014/main" id="{83EEBF79-9889-AE7D-5BF0-3A0375DEC2E1}"/>
              </a:ext>
            </a:extLst>
          </p:cNvPr>
          <p:cNvSpPr/>
          <p:nvPr/>
        </p:nvSpPr>
        <p:spPr>
          <a:xfrm>
            <a:off x="13194838" y="10319682"/>
            <a:ext cx="8142622" cy="492253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2400"/>
            </a:lvl1pPr>
          </a:lstStyle>
          <a:p>
            <a:r>
              <a:rPr lang="en-US" dirty="0"/>
              <a:t>The </a:t>
            </a:r>
            <a:r>
              <a:rPr lang="en-US" i="1" dirty="0"/>
              <a:t>Encoder</a:t>
            </a:r>
            <a:r>
              <a:rPr lang="en-US" dirty="0"/>
              <a:t> maps modality to physical parameters. DR as the </a:t>
            </a:r>
            <a:r>
              <a:rPr lang="en-US" i="1" dirty="0"/>
              <a:t>decoder</a:t>
            </a:r>
            <a:r>
              <a:rPr lang="en-US" dirty="0"/>
              <a:t> grounds the modality in verifiable physical parameters. End-to-end differentiable.</a:t>
            </a:r>
            <a:endParaRPr dirty="0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B1293730-EC38-735E-19EF-CB575C8538F6}"/>
              </a:ext>
            </a:extLst>
          </p:cNvPr>
          <p:cNvSpPr/>
          <p:nvPr/>
        </p:nvSpPr>
        <p:spPr>
          <a:xfrm>
            <a:off x="1173018" y="3574473"/>
            <a:ext cx="10507256" cy="8063345"/>
          </a:xfrm>
          <a:prstGeom prst="roundRect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Medium"/>
              <a:ea typeface="Graphik-Medium"/>
              <a:cs typeface="Graphik-Medium"/>
              <a:sym typeface="Graphik Medium"/>
            </a:endParaRPr>
          </a:p>
        </p:txBody>
      </p:sp>
      <p:sp>
        <p:nvSpPr>
          <p:cNvPr id="33" name="Render">
            <a:extLst>
              <a:ext uri="{FF2B5EF4-FFF2-40B4-BE49-F238E27FC236}">
                <a16:creationId xmlns:a16="http://schemas.microsoft.com/office/drawing/2014/main" id="{654E7597-9259-8DED-B241-E5BF564DAAAF}"/>
              </a:ext>
            </a:extLst>
          </p:cNvPr>
          <p:cNvSpPr/>
          <p:nvPr/>
        </p:nvSpPr>
        <p:spPr>
          <a:xfrm>
            <a:off x="2858973" y="3928172"/>
            <a:ext cx="3657601" cy="593242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a14="http://schemas.microsoft.com/office/drawing/2010/main" xmlns:ma14="http://schemas.microsoft.com/office/mac/drawingml/2011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Encoder</a:t>
            </a:r>
            <a:endParaRPr dirty="0"/>
          </a:p>
        </p:txBody>
      </p:sp>
      <p:sp>
        <p:nvSpPr>
          <p:cNvPr id="34" name="Render">
            <a:extLst>
              <a:ext uri="{FF2B5EF4-FFF2-40B4-BE49-F238E27FC236}">
                <a16:creationId xmlns:a16="http://schemas.microsoft.com/office/drawing/2014/main" id="{76146193-B9C8-24A6-92C8-2F059C3131E0}"/>
              </a:ext>
            </a:extLst>
          </p:cNvPr>
          <p:cNvSpPr/>
          <p:nvPr/>
        </p:nvSpPr>
        <p:spPr>
          <a:xfrm>
            <a:off x="7763003" y="3925375"/>
            <a:ext cx="3657601" cy="593242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a14="http://schemas.microsoft.com/office/drawing/2010/main" xmlns:ma14="http://schemas.microsoft.com/office/mac/drawingml/2011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Decoder</a:t>
            </a:r>
            <a:endParaRPr dirty="0"/>
          </a:p>
        </p:txBody>
      </p:sp>
      <p:sp>
        <p:nvSpPr>
          <p:cNvPr id="38" name="Render">
            <a:extLst>
              <a:ext uri="{FF2B5EF4-FFF2-40B4-BE49-F238E27FC236}">
                <a16:creationId xmlns:a16="http://schemas.microsoft.com/office/drawing/2014/main" id="{D83D8D4F-BB96-CF13-2EC5-F7452BDDC9AE}"/>
              </a:ext>
            </a:extLst>
          </p:cNvPr>
          <p:cNvSpPr/>
          <p:nvPr/>
        </p:nvSpPr>
        <p:spPr>
          <a:xfrm>
            <a:off x="12413128" y="3889249"/>
            <a:ext cx="3657601" cy="593242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a14="http://schemas.microsoft.com/office/drawing/2010/main" xmlns:ma14="http://schemas.microsoft.com/office/mac/drawingml/2011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Encoder</a:t>
            </a:r>
            <a:endParaRPr dirty="0"/>
          </a:p>
        </p:txBody>
      </p:sp>
      <p:sp>
        <p:nvSpPr>
          <p:cNvPr id="39" name="Render">
            <a:extLst>
              <a:ext uri="{FF2B5EF4-FFF2-40B4-BE49-F238E27FC236}">
                <a16:creationId xmlns:a16="http://schemas.microsoft.com/office/drawing/2014/main" id="{38067FCB-AEAC-FB9B-A2B6-5C1EBA9575B2}"/>
              </a:ext>
            </a:extLst>
          </p:cNvPr>
          <p:cNvSpPr/>
          <p:nvPr/>
        </p:nvSpPr>
        <p:spPr>
          <a:xfrm>
            <a:off x="17075094" y="3925375"/>
            <a:ext cx="3657601" cy="593242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a14="http://schemas.microsoft.com/office/drawing/2010/main" xmlns:ma14="http://schemas.microsoft.com/office/mac/drawingml/2011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Decoder</a:t>
            </a:r>
            <a:endParaRPr dirty="0"/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67EFE8C0-D935-6B67-C6EC-4E161DE443E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</a:t>
            </a:fld>
            <a:endParaRPr lang="en-US"/>
          </a:p>
        </p:txBody>
      </p:sp>
      <p:sp>
        <p:nvSpPr>
          <p:cNvPr id="41" name="Arrow">
            <a:extLst>
              <a:ext uri="{FF2B5EF4-FFF2-40B4-BE49-F238E27FC236}">
                <a16:creationId xmlns:a16="http://schemas.microsoft.com/office/drawing/2014/main" id="{3A840A9D-944F-0C19-74B4-8A63A96EFE1B}"/>
              </a:ext>
            </a:extLst>
          </p:cNvPr>
          <p:cNvSpPr/>
          <p:nvPr/>
        </p:nvSpPr>
        <p:spPr>
          <a:xfrm>
            <a:off x="7030148" y="6521678"/>
            <a:ext cx="133756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43" name="Arrow">
            <a:extLst>
              <a:ext uri="{FF2B5EF4-FFF2-40B4-BE49-F238E27FC236}">
                <a16:creationId xmlns:a16="http://schemas.microsoft.com/office/drawing/2014/main" id="{5B265590-A249-EB5A-6920-4832B9FA1B2F}"/>
              </a:ext>
            </a:extLst>
          </p:cNvPr>
          <p:cNvSpPr/>
          <p:nvPr/>
        </p:nvSpPr>
        <p:spPr>
          <a:xfrm>
            <a:off x="15637195" y="6425187"/>
            <a:ext cx="1337565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39386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2" grpId="0" animBg="1"/>
      <p:bldP spid="41" grpId="0" animBg="1" advAuto="0"/>
      <p:bldP spid="43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80B88-C65B-8D0E-FF80-E0673D7BE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Controversial Scenes">
            <a:extLst>
              <a:ext uri="{FF2B5EF4-FFF2-40B4-BE49-F238E27FC236}">
                <a16:creationId xmlns:a16="http://schemas.microsoft.com/office/drawing/2014/main" id="{3DFEA2CE-18E2-05D2-1650-2720A9461F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3649" y="8189844"/>
            <a:ext cx="21844000" cy="220616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/>
              <a:t>MRD: Using Physically Based Differentiable Rendering to Probe Vision Models for 3D Scene Understanding</a:t>
            </a:r>
            <a:br>
              <a:rPr lang="en-US" dirty="0"/>
            </a:br>
            <a:r>
              <a:rPr lang="en-US" dirty="0"/>
              <a:t>(accepted at </a:t>
            </a:r>
            <a:r>
              <a:rPr lang="en-US" dirty="0" err="1"/>
              <a:t>JoV</a:t>
            </a:r>
            <a:r>
              <a:rPr lang="en-US" dirty="0"/>
              <a:t>; in press)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04822C-B1CD-8027-02A8-BB96AF01F18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3190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9C384-F01F-5176-8F03-72FDFF240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Metamers">
            <a:extLst>
              <a:ext uri="{FF2B5EF4-FFF2-40B4-BE49-F238E27FC236}">
                <a16:creationId xmlns:a16="http://schemas.microsoft.com/office/drawing/2014/main" id="{3C7E5499-8E69-7B7A-717E-9BD7510948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Metamers</a:t>
            </a:r>
          </a:p>
        </p:txBody>
      </p:sp>
      <p:sp>
        <p:nvSpPr>
          <p:cNvPr id="224" name="Slide Subtitle">
            <a:extLst>
              <a:ext uri="{FF2B5EF4-FFF2-40B4-BE49-F238E27FC236}">
                <a16:creationId xmlns:a16="http://schemas.microsoft.com/office/drawing/2014/main" id="{7383EEDB-CDCD-3239-7F63-F3CC65C2C98F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5" name="color_metamer.png" descr="color_metamer.png">
            <a:extLst>
              <a:ext uri="{FF2B5EF4-FFF2-40B4-BE49-F238E27FC236}">
                <a16:creationId xmlns:a16="http://schemas.microsoft.com/office/drawing/2014/main" id="{221D58A2-BF34-2EE7-3CD5-BBFEF373B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4232" y="3443631"/>
            <a:ext cx="8142622" cy="4055948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Colour metamer">
            <a:extLst>
              <a:ext uri="{FF2B5EF4-FFF2-40B4-BE49-F238E27FC236}">
                <a16:creationId xmlns:a16="http://schemas.microsoft.com/office/drawing/2014/main" id="{E386302E-D815-5F5B-A5CA-E748A08828BD}"/>
              </a:ext>
            </a:extLst>
          </p:cNvPr>
          <p:cNvSpPr/>
          <p:nvPr/>
        </p:nvSpPr>
        <p:spPr>
          <a:xfrm>
            <a:off x="2594232" y="7601178"/>
            <a:ext cx="8142622" cy="492253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2400"/>
            </a:lvl1pPr>
          </a:lstStyle>
          <a:p>
            <a:r>
              <a:t>Colour metamer</a:t>
            </a:r>
          </a:p>
        </p:txBody>
      </p:sp>
      <p:pic>
        <p:nvPicPr>
          <p:cNvPr id="227" name="image_statistic_metamer.png" descr="image_statistic_metamer.png">
            <a:extLst>
              <a:ext uri="{FF2B5EF4-FFF2-40B4-BE49-F238E27FC236}">
                <a16:creationId xmlns:a16="http://schemas.microsoft.com/office/drawing/2014/main" id="{8454CC76-1F58-D419-9733-8452F7080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8292" y="3445954"/>
            <a:ext cx="8261476" cy="4051301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Image statistics metamer (Portilla &amp; Simoncelli 2000, Freeman &amp; Simoncelli 2011)">
            <a:extLst>
              <a:ext uri="{FF2B5EF4-FFF2-40B4-BE49-F238E27FC236}">
                <a16:creationId xmlns:a16="http://schemas.microsoft.com/office/drawing/2014/main" id="{126EEAD7-345E-F958-02BE-E845C81C5C14}"/>
              </a:ext>
            </a:extLst>
          </p:cNvPr>
          <p:cNvSpPr/>
          <p:nvPr/>
        </p:nvSpPr>
        <p:spPr>
          <a:xfrm>
            <a:off x="13528292" y="7598854"/>
            <a:ext cx="8261476" cy="885953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2400"/>
            </a:lvl1pPr>
          </a:lstStyle>
          <a:p>
            <a:r>
              <a:t>Image statistics metamer (Portilla &amp; Simoncelli 2000, Freeman &amp; Simoncelli 2011)</a:t>
            </a:r>
          </a:p>
        </p:txBody>
      </p:sp>
      <p:pic>
        <p:nvPicPr>
          <p:cNvPr id="229" name="cnn_metamer.png" descr="cnn_metamer.png">
            <a:extLst>
              <a:ext uri="{FF2B5EF4-FFF2-40B4-BE49-F238E27FC236}">
                <a16:creationId xmlns:a16="http://schemas.microsoft.com/office/drawing/2014/main" id="{F81A5D4E-9FF1-2AB1-60A3-DA148AB64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77" y="8575296"/>
            <a:ext cx="24097046" cy="3590845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Neural Network metamer…">
            <a:extLst>
              <a:ext uri="{FF2B5EF4-FFF2-40B4-BE49-F238E27FC236}">
                <a16:creationId xmlns:a16="http://schemas.microsoft.com/office/drawing/2014/main" id="{538EF2A0-23C8-32A1-CD3D-0F65AA838BD9}"/>
              </a:ext>
            </a:extLst>
          </p:cNvPr>
          <p:cNvSpPr/>
          <p:nvPr/>
        </p:nvSpPr>
        <p:spPr>
          <a:xfrm>
            <a:off x="143476" y="12267740"/>
            <a:ext cx="24097048" cy="885953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/>
            </a:pPr>
            <a:r>
              <a:rPr dirty="0"/>
              <a:t>Neural Network metamer</a:t>
            </a:r>
          </a:p>
          <a:p>
            <a:pPr algn="ctr" defTabSz="825500">
              <a:spcBef>
                <a:spcPts val="0"/>
              </a:spcBef>
              <a:defRPr sz="2400"/>
            </a:pPr>
            <a:r>
              <a:rPr dirty="0"/>
              <a:t>(Feather et al. </a:t>
            </a:r>
            <a:r>
              <a:rPr lang="en-US" dirty="0"/>
              <a:t>2023</a:t>
            </a:r>
            <a:r>
              <a:rPr dirty="0"/>
              <a:t>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6CD056-0298-161F-E89B-DABF3119922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3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 animBg="1" advAuto="0"/>
      <p:bldP spid="227" grpId="0" animBg="1" advAuto="0"/>
      <p:bldP spid="229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69B4B-9DF8-542C-53E4-83C3F056F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Metamers">
            <a:extLst>
              <a:ext uri="{FF2B5EF4-FFF2-40B4-BE49-F238E27FC236}">
                <a16:creationId xmlns:a16="http://schemas.microsoft.com/office/drawing/2014/main" id="{7D8B0022-EB87-30D2-6FDB-CA2780FCDE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Metamers</a:t>
            </a:r>
          </a:p>
        </p:txBody>
      </p:sp>
      <p:sp>
        <p:nvSpPr>
          <p:cNvPr id="224" name="Slide Subtitle">
            <a:extLst>
              <a:ext uri="{FF2B5EF4-FFF2-40B4-BE49-F238E27FC236}">
                <a16:creationId xmlns:a16="http://schemas.microsoft.com/office/drawing/2014/main" id="{EB448121-AD74-0C49-9079-96DCDADC94F1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5" name="color_metamer.png" descr="color_metamer.png">
            <a:extLst>
              <a:ext uri="{FF2B5EF4-FFF2-40B4-BE49-F238E27FC236}">
                <a16:creationId xmlns:a16="http://schemas.microsoft.com/office/drawing/2014/main" id="{A2E10F1D-145C-87BB-D5C7-32BD8FCFD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96" y="3386609"/>
            <a:ext cx="5782082" cy="2880132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Colour metamer">
            <a:extLst>
              <a:ext uri="{FF2B5EF4-FFF2-40B4-BE49-F238E27FC236}">
                <a16:creationId xmlns:a16="http://schemas.microsoft.com/office/drawing/2014/main" id="{18BA27C7-C0AC-DBCF-CD8A-E6994513C97A}"/>
              </a:ext>
            </a:extLst>
          </p:cNvPr>
          <p:cNvSpPr/>
          <p:nvPr/>
        </p:nvSpPr>
        <p:spPr>
          <a:xfrm>
            <a:off x="2096426" y="6158290"/>
            <a:ext cx="8142622" cy="492253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2400"/>
            </a:lvl1pPr>
          </a:lstStyle>
          <a:p>
            <a:r>
              <a:rPr dirty="0" err="1"/>
              <a:t>Colour</a:t>
            </a:r>
            <a:r>
              <a:rPr dirty="0"/>
              <a:t> metamer</a:t>
            </a:r>
          </a:p>
        </p:txBody>
      </p:sp>
      <p:pic>
        <p:nvPicPr>
          <p:cNvPr id="227" name="image_statistic_metamer.png" descr="image_statistic_metamer.png">
            <a:extLst>
              <a:ext uri="{FF2B5EF4-FFF2-40B4-BE49-F238E27FC236}">
                <a16:creationId xmlns:a16="http://schemas.microsoft.com/office/drawing/2014/main" id="{BF04D700-4618-AA4E-EDCB-940C2EEFF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6535" y="6858000"/>
            <a:ext cx="5062403" cy="2482525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Image statistics metamer (Portilla &amp; Simoncelli 2000, Freeman &amp; Simoncelli 2011)">
            <a:extLst>
              <a:ext uri="{FF2B5EF4-FFF2-40B4-BE49-F238E27FC236}">
                <a16:creationId xmlns:a16="http://schemas.microsoft.com/office/drawing/2014/main" id="{1FEE4614-97A8-54EB-1291-F829B93473AD}"/>
              </a:ext>
            </a:extLst>
          </p:cNvPr>
          <p:cNvSpPr/>
          <p:nvPr/>
        </p:nvSpPr>
        <p:spPr>
          <a:xfrm>
            <a:off x="2036998" y="9245005"/>
            <a:ext cx="8261476" cy="885953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2400"/>
            </a:lvl1pPr>
          </a:lstStyle>
          <a:p>
            <a:r>
              <a:rPr dirty="0"/>
              <a:t>Image statistics metamer (Portilla &amp; Simoncelli 2000, Freeman &amp; Simoncelli 2011)</a:t>
            </a:r>
          </a:p>
        </p:txBody>
      </p:sp>
      <p:pic>
        <p:nvPicPr>
          <p:cNvPr id="229" name="cnn_metamer.png" descr="cnn_metamer.png">
            <a:extLst>
              <a:ext uri="{FF2B5EF4-FFF2-40B4-BE49-F238E27FC236}">
                <a16:creationId xmlns:a16="http://schemas.microsoft.com/office/drawing/2014/main" id="{EBC3C2D7-E28D-ACEC-2E95-8C2A2E2F9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77" y="10590665"/>
            <a:ext cx="12048523" cy="1795423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Neural Network metamer…">
            <a:extLst>
              <a:ext uri="{FF2B5EF4-FFF2-40B4-BE49-F238E27FC236}">
                <a16:creationId xmlns:a16="http://schemas.microsoft.com/office/drawing/2014/main" id="{4DAA783F-7B28-ED12-D93A-D48D375935ED}"/>
              </a:ext>
            </a:extLst>
          </p:cNvPr>
          <p:cNvSpPr/>
          <p:nvPr/>
        </p:nvSpPr>
        <p:spPr>
          <a:xfrm>
            <a:off x="143476" y="12267740"/>
            <a:ext cx="12048523" cy="885953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/>
            </a:pPr>
            <a:r>
              <a:rPr dirty="0"/>
              <a:t>Neural Network metamer</a:t>
            </a:r>
          </a:p>
          <a:p>
            <a:pPr algn="ctr" defTabSz="825500">
              <a:spcBef>
                <a:spcPts val="0"/>
              </a:spcBef>
              <a:defRPr sz="2400"/>
            </a:pPr>
            <a:r>
              <a:rPr dirty="0"/>
              <a:t>(Feather et al. </a:t>
            </a:r>
            <a:r>
              <a:rPr lang="en-US" dirty="0"/>
              <a:t>2023</a:t>
            </a:r>
            <a:r>
              <a:rPr dirty="0"/>
              <a:t>)</a:t>
            </a:r>
          </a:p>
        </p:txBody>
      </p:sp>
      <p:pic>
        <p:nvPicPr>
          <p:cNvPr id="231" name="dragon-groundtruth.png" descr="dragon-groundtruth.png">
            <a:extLst>
              <a:ext uri="{FF2B5EF4-FFF2-40B4-BE49-F238E27FC236}">
                <a16:creationId xmlns:a16="http://schemas.microsoft.com/office/drawing/2014/main" id="{441F2900-5BB8-2E92-4B82-B5A9E09771B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60548"/>
          <a:stretch>
            <a:fillRect/>
          </a:stretch>
        </p:blipFill>
        <p:spPr>
          <a:xfrm>
            <a:off x="12634251" y="2366280"/>
            <a:ext cx="11300923" cy="4458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pasted-movie.png" descr="pasted-movie.png">
            <a:extLst>
              <a:ext uri="{FF2B5EF4-FFF2-40B4-BE49-F238E27FC236}">
                <a16:creationId xmlns:a16="http://schemas.microsoft.com/office/drawing/2014/main" id="{5B5607F7-71F3-5927-7CB1-26350DD37A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34251" y="8572615"/>
            <a:ext cx="11301016" cy="4508385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Double Arrow">
            <a:extLst>
              <a:ext uri="{FF2B5EF4-FFF2-40B4-BE49-F238E27FC236}">
                <a16:creationId xmlns:a16="http://schemas.microsoft.com/office/drawing/2014/main" id="{5C93C664-94AB-8D91-B12B-3A8ED3978C6A}"/>
              </a:ext>
            </a:extLst>
          </p:cNvPr>
          <p:cNvSpPr/>
          <p:nvPr/>
        </p:nvSpPr>
        <p:spPr>
          <a:xfrm rot="16200000">
            <a:off x="16982895" y="7042878"/>
            <a:ext cx="2603727" cy="1270001"/>
          </a:xfrm>
          <a:prstGeom prst="leftRightArrow">
            <a:avLst>
              <a:gd name="adj1" fmla="val 32000"/>
              <a:gd name="adj2" fmla="val 4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234" name="Look the same to the model">
            <a:extLst>
              <a:ext uri="{FF2B5EF4-FFF2-40B4-BE49-F238E27FC236}">
                <a16:creationId xmlns:a16="http://schemas.microsoft.com/office/drawing/2014/main" id="{407DBE89-34BC-A13C-6064-C16B37F412E3}"/>
              </a:ext>
            </a:extLst>
          </p:cNvPr>
          <p:cNvSpPr/>
          <p:nvPr/>
        </p:nvSpPr>
        <p:spPr>
          <a:xfrm>
            <a:off x="14436075" y="7034299"/>
            <a:ext cx="7697273" cy="1227361"/>
          </a:xfrm>
          <a:prstGeom prst="roundRect">
            <a:avLst>
              <a:gd name="adj" fmla="val 7388"/>
            </a:avLst>
          </a:prstGeom>
          <a:solidFill>
            <a:srgbClr val="FFFFFF"/>
          </a:solidFill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Appear</a:t>
            </a:r>
            <a:r>
              <a:rPr dirty="0"/>
              <a:t> the same to the </a:t>
            </a:r>
            <a:r>
              <a:rPr lang="en-US" dirty="0"/>
              <a:t>neural network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F06C0A-D844-189B-0EF9-170F8797255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04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" grpId="0" animBg="1" advAuto="0"/>
      <p:bldP spid="232" grpId="0" animBg="1" advAuto="0"/>
      <p:bldP spid="233" grpId="0" animBg="1" advAuto="0"/>
      <p:bldP spid="234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9" name="Rounded Rectangle"/>
              <p:cNvSpPr/>
              <p:nvPr/>
            </p:nvSpPr>
            <p:spPr>
              <a:xfrm>
                <a:off x="19407235" y="6969352"/>
                <a:ext cx="2795435" cy="1350959"/>
              </a:xfrm>
              <a:prstGeom prst="roundRect">
                <a:avLst>
                  <a:gd name="adj" fmla="val 12232"/>
                </a:avLst>
              </a:prstGeom>
              <a:solidFill>
                <a:srgbClr val="FFFFFF"/>
              </a:solidFill>
              <a:ln w="12700">
                <a:miter lim="400000"/>
              </a:ln>
              <a:effectLst>
                <a:outerShdw blurRad="254000" dist="127000" dir="5400000" rotWithShape="0">
                  <a:srgbClr val="000000">
                    <a:alpha val="7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/>
              <a:lstStyle>
                <a:lvl1pPr algn="ctr" defTabSz="457200">
                  <a:spcBef>
                    <a:spcPts val="0"/>
                  </a:spcBef>
                  <a:defRPr sz="3200">
                    <a:latin typeface="Graphik-Medium"/>
                    <a:ea typeface="Graphik-Medium"/>
                    <a:cs typeface="Graphik-Medium"/>
                    <a:sym typeface="Graphik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MSE</m:t>
                      </m:r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39" name="Rounded Rectang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7235" y="6969352"/>
                <a:ext cx="2795435" cy="1350959"/>
              </a:xfrm>
              <a:prstGeom prst="roundRect">
                <a:avLst>
                  <a:gd name="adj" fmla="val 12232"/>
                </a:avLst>
              </a:prstGeom>
              <a:blipFill>
                <a:blip r:embed="rId3"/>
                <a:stretch>
                  <a:fillRect/>
                </a:stretch>
              </a:blipFill>
              <a:ln w="12700">
                <a:miter lim="400000"/>
              </a:ln>
              <a:effectLst>
                <a:outerShdw blurRad="254000" dist="127000" dir="5400000" rotWithShape="0">
                  <a:srgbClr val="000000">
                    <a:alpha val="7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0" name="Approach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/>
              <a:t>Reconstructing parameters from latent spaces</a:t>
            </a:r>
            <a:endParaRPr dirty="0"/>
          </a:p>
        </p:txBody>
      </p:sp>
      <p:sp>
        <p:nvSpPr>
          <p:cNvPr id="241" name="Geometry Examp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dirty="0"/>
              <a:t>Geometry Example</a:t>
            </a:r>
          </a:p>
        </p:txBody>
      </p:sp>
      <p:sp>
        <p:nvSpPr>
          <p:cNvPr id="242" name="Arrow"/>
          <p:cNvSpPr/>
          <p:nvPr/>
        </p:nvSpPr>
        <p:spPr>
          <a:xfrm>
            <a:off x="5633966" y="5600331"/>
            <a:ext cx="2466788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3" name="Render"/>
              <p:cNvSpPr/>
              <p:nvPr/>
            </p:nvSpPr>
            <p:spPr>
              <a:xfrm>
                <a:off x="5038559" y="4905490"/>
                <a:ext cx="3657601" cy="593242"/>
              </a:xfrm>
              <a:prstGeom prst="roundRect">
                <a:avLst>
                  <a:gd name="adj" fmla="val 0"/>
                </a:avLst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/>
              <a:lstStyle/>
              <a:p>
                <a:pPr algn="ctr" defTabSz="825500">
                  <a:spcBef>
                    <a:spcPts val="0"/>
                  </a:spcBef>
                  <a:defRPr sz="2400">
                    <a:latin typeface="+mn-lt"/>
                    <a:ea typeface="+mn-ea"/>
                    <a:cs typeface="+mn-cs"/>
                    <a:sym typeface="Graphik Semibold"/>
                  </a:defRPr>
                </a:pPr>
                <a:r>
                  <a:rPr dirty="0"/>
                  <a:t>Render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243" name="Render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559" y="4905490"/>
                <a:ext cx="3657601" cy="593242"/>
              </a:xfrm>
              <a:prstGeom prst="roundRect">
                <a:avLst>
                  <a:gd name="adj" fmla="val 0"/>
                </a:avLst>
              </a:prstGeom>
              <a:blipFill>
                <a:blip r:embed="rId4"/>
                <a:stretch>
                  <a:fillRect b="-1702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0" name="Group"/>
          <p:cNvGrpSpPr/>
          <p:nvPr/>
        </p:nvGrpSpPr>
        <p:grpSpPr>
          <a:xfrm>
            <a:off x="1202744" y="4055223"/>
            <a:ext cx="4459119" cy="8120934"/>
            <a:chOff x="0" y="0"/>
            <a:chExt cx="4459117" cy="8120932"/>
          </a:xfrm>
        </p:grpSpPr>
        <p:sp>
          <p:nvSpPr>
            <p:cNvPr id="244" name="Rounded Rectangle"/>
            <p:cNvSpPr/>
            <p:nvPr/>
          </p:nvSpPr>
          <p:spPr>
            <a:xfrm>
              <a:off x="0" y="0"/>
              <a:ext cx="4459118" cy="8120933"/>
            </a:xfrm>
            <a:prstGeom prst="roundRect">
              <a:avLst>
                <a:gd name="adj" fmla="val 5601"/>
              </a:avLst>
            </a:prstGeom>
            <a:gradFill flip="none" rotWithShape="1">
              <a:gsLst>
                <a:gs pos="0">
                  <a:schemeClr val="accent1">
                    <a:hueOff val="-446844"/>
                    <a:satOff val="-6226"/>
                    <a:lumOff val="18873"/>
                  </a:schemeClr>
                </a:gs>
                <a:gs pos="100000">
                  <a:schemeClr val="accent1">
                    <a:hueOff val="-15665233"/>
                    <a:satOff val="-9367"/>
                    <a:lumOff val="13315"/>
                  </a:schemeClr>
                </a:gs>
              </a:gsLst>
              <a:lin ang="4005846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Graphik-Medium"/>
                  <a:ea typeface="Graphik-Medium"/>
                  <a:cs typeface="Graphik-Medium"/>
                  <a:sym typeface="Graphik Medium"/>
                </a:defRPr>
              </a:pPr>
              <a:endParaRPr/>
            </a:p>
          </p:txBody>
        </p:sp>
        <p:sp>
          <p:nvSpPr>
            <p:cNvPr id="245" name="Geometry"/>
            <p:cNvSpPr/>
            <p:nvPr/>
          </p:nvSpPr>
          <p:spPr>
            <a:xfrm>
              <a:off x="295586" y="1540282"/>
              <a:ext cx="3867945" cy="1350959"/>
            </a:xfrm>
            <a:prstGeom prst="roundRect">
              <a:avLst>
                <a:gd name="adj" fmla="val 12232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lvl1pPr>
            </a:lstStyle>
            <a:p>
              <a:r>
                <a:t>Geometry</a:t>
              </a:r>
            </a:p>
          </p:txBody>
        </p:sp>
        <p:sp>
          <p:nvSpPr>
            <p:cNvPr id="246" name="Material"/>
            <p:cNvSpPr/>
            <p:nvPr/>
          </p:nvSpPr>
          <p:spPr>
            <a:xfrm>
              <a:off x="295586" y="3163499"/>
              <a:ext cx="3867945" cy="1350959"/>
            </a:xfrm>
            <a:prstGeom prst="roundRect">
              <a:avLst>
                <a:gd name="adj" fmla="val 12232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lvl1pPr>
            </a:lstStyle>
            <a:p>
              <a:r>
                <a:t>Material</a:t>
              </a:r>
            </a:p>
          </p:txBody>
        </p:sp>
        <p:sp>
          <p:nvSpPr>
            <p:cNvPr id="247" name="Light"/>
            <p:cNvSpPr/>
            <p:nvPr/>
          </p:nvSpPr>
          <p:spPr>
            <a:xfrm>
              <a:off x="295586" y="4804217"/>
              <a:ext cx="3867945" cy="1350958"/>
            </a:xfrm>
            <a:prstGeom prst="roundRect">
              <a:avLst>
                <a:gd name="adj" fmla="val 12232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lvl1pPr>
            </a:lstStyle>
            <a:p>
              <a:r>
                <a:t>Light</a:t>
              </a:r>
            </a:p>
          </p:txBody>
        </p:sp>
        <p:sp>
          <p:nvSpPr>
            <p:cNvPr id="248" name="Camera"/>
            <p:cNvSpPr/>
            <p:nvPr/>
          </p:nvSpPr>
          <p:spPr>
            <a:xfrm>
              <a:off x="295586" y="6444935"/>
              <a:ext cx="3867945" cy="1350958"/>
            </a:xfrm>
            <a:prstGeom prst="roundRect">
              <a:avLst>
                <a:gd name="adj" fmla="val 12232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lvl1pPr>
            </a:lstStyle>
            <a:p>
              <a:r>
                <a:t>Camera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9" name="Ground Truth…"/>
                <p:cNvSpPr/>
                <p:nvPr/>
              </p:nvSpPr>
              <p:spPr>
                <a:xfrm>
                  <a:off x="295586" y="124282"/>
                  <a:ext cx="3867945" cy="1231110"/>
                </a:xfrm>
                <a:prstGeom prst="roundRect">
                  <a:avLst>
                    <a:gd name="adj" fmla="val 13422"/>
                  </a:avLst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 defTabSz="457200">
                    <a:spcBef>
                      <a:spcPts val="0"/>
                    </a:spcBef>
                    <a:defRPr sz="2400">
                      <a:latin typeface="Graphik-Medium"/>
                      <a:ea typeface="Graphik-Medium"/>
                      <a:cs typeface="Graphik-Medium"/>
                      <a:sym typeface="Graphik Medium"/>
                    </a:defRPr>
                  </a:pPr>
                  <a:r>
                    <a:t>Ground Truth</a:t>
                  </a:r>
                </a:p>
                <a:p>
                  <a:pPr algn="ctr" defTabSz="457200">
                    <a:spcBef>
                      <a:spcPts val="0"/>
                    </a:spcBef>
                    <a:defRPr sz="2400">
                      <a:latin typeface="Graphik-Medium"/>
                      <a:ea typeface="Graphik-Medium"/>
                      <a:cs typeface="Graphik-Medium"/>
                      <a:sym typeface="Graphik Medium"/>
                    </a:defRPr>
                  </a:pPr>
                  <a:r>
                    <a:t>Scene Parameters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a14:m>
                  <a:endParaRPr/>
                </a:p>
              </p:txBody>
            </p:sp>
          </mc:Choice>
          <mc:Fallback xmlns="">
            <p:sp>
              <p:nvSpPr>
                <p:cNvPr id="249" name="Ground Truth…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586" y="124282"/>
                  <a:ext cx="3867945" cy="1231110"/>
                </a:xfrm>
                <a:prstGeom prst="roundRect">
                  <a:avLst>
                    <a:gd name="adj" fmla="val 13422"/>
                  </a:avLst>
                </a:prstGeom>
                <a:blipFill>
                  <a:blip r:embed="rId5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51" name="pasted-movie.png" descr="pasted-movie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990305" y="5341965"/>
            <a:ext cx="8178984" cy="178671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2" name="Embed in neural network’s representation"/>
              <p:cNvSpPr/>
              <p:nvPr/>
            </p:nvSpPr>
            <p:spPr>
              <a:xfrm>
                <a:off x="10990305" y="4647125"/>
                <a:ext cx="8178984" cy="593241"/>
              </a:xfrm>
              <a:prstGeom prst="roundRect">
                <a:avLst>
                  <a:gd name="adj" fmla="val 0"/>
                </a:avLst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/>
              <a:lstStyle/>
              <a:p>
                <a:pPr algn="ctr" defTabSz="825500">
                  <a:spcBef>
                    <a:spcPts val="0"/>
                  </a:spcBef>
                  <a:defRPr sz="2400">
                    <a:latin typeface="+mn-lt"/>
                    <a:ea typeface="+mn-ea"/>
                    <a:cs typeface="+mn-cs"/>
                    <a:sym typeface="Graphik Semibold"/>
                  </a:defRPr>
                </a:pPr>
                <a:r>
                  <a:t>Embed in neural network’s representation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/>
              </a:p>
            </p:txBody>
          </p:sp>
        </mc:Choice>
        <mc:Fallback xmlns="">
          <p:sp>
            <p:nvSpPr>
              <p:cNvPr id="252" name="Embed in neural network’s representation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0305" y="4647125"/>
                <a:ext cx="8178984" cy="593241"/>
              </a:xfrm>
              <a:prstGeom prst="roundRect">
                <a:avLst>
                  <a:gd name="adj" fmla="val 0"/>
                </a:avLst>
              </a:prstGeom>
              <a:blipFill>
                <a:blip r:embed="rId7"/>
                <a:stretch>
                  <a:fillRect b="-1458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3" name="dragon-rendered.jpg" descr="dragon-rendered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0456" y="5140258"/>
            <a:ext cx="2190147" cy="2190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sphere-rendered.jpg" descr="sphere-rendered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0353" y="8081815"/>
            <a:ext cx="2190284" cy="21902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0.png" descr="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50456" y="8076709"/>
            <a:ext cx="2190147" cy="2190147"/>
          </a:xfrm>
          <a:prstGeom prst="rect">
            <a:avLst/>
          </a:prstGeom>
          <a:ln w="152400">
            <a:solidFill>
              <a:schemeClr val="accent5"/>
            </a:solidFill>
            <a:miter lim="400000"/>
          </a:ln>
        </p:spPr>
      </p:pic>
      <p:pic>
        <p:nvPicPr>
          <p:cNvPr id="256" name="pasted-movie.png" descr="pasted-movie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990305" y="8283626"/>
            <a:ext cx="8178984" cy="1786717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Embed in neural network’s representation"/>
              <p:cNvSpPr/>
              <p:nvPr/>
            </p:nvSpPr>
            <p:spPr>
              <a:xfrm>
                <a:off x="10990305" y="7588785"/>
                <a:ext cx="8178984" cy="593242"/>
              </a:xfrm>
              <a:prstGeom prst="roundRect">
                <a:avLst>
                  <a:gd name="adj" fmla="val 0"/>
                </a:avLst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/>
              <a:lstStyle/>
              <a:p>
                <a:pPr algn="ctr" defTabSz="825500">
                  <a:spcBef>
                    <a:spcPts val="0"/>
                  </a:spcBef>
                  <a:defRPr sz="2400">
                    <a:latin typeface="+mn-lt"/>
                    <a:ea typeface="+mn-ea"/>
                    <a:cs typeface="+mn-cs"/>
                    <a:sym typeface="Graphik Semibold"/>
                  </a:defRPr>
                </a:pPr>
                <a:r>
                  <a:t>Embed in neural network’s representation </a:t>
                </a:r>
                <a14:m>
                  <m:oMath xmlns:m="http://schemas.openxmlformats.org/officeDocument/2006/math">
                    <m:r>
                      <a:rPr sz="2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257" name="Embed in neural network’s representation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0305" y="7588785"/>
                <a:ext cx="8178984" cy="593242"/>
              </a:xfrm>
              <a:prstGeom prst="roundRect">
                <a:avLst>
                  <a:gd name="adj" fmla="val 0"/>
                </a:avLst>
              </a:prstGeom>
              <a:blipFill>
                <a:blip r:embed="rId11"/>
                <a:stretch>
                  <a:fillRect b="-1458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8" name="Line"/>
          <p:cNvSpPr/>
          <p:nvPr/>
        </p:nvSpPr>
        <p:spPr>
          <a:xfrm>
            <a:off x="19100871" y="6279704"/>
            <a:ext cx="1797962" cy="1131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59" name="Line"/>
          <p:cNvSpPr/>
          <p:nvPr/>
        </p:nvSpPr>
        <p:spPr>
          <a:xfrm rot="10800000" flipH="1">
            <a:off x="19100871" y="8087238"/>
            <a:ext cx="2482627" cy="1131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pic>
        <p:nvPicPr>
          <p:cNvPr id="260" name="5.png" descr="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50750" y="8076899"/>
            <a:ext cx="2190147" cy="2190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10.png" descr="1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50646" y="8082212"/>
            <a:ext cx="2190148" cy="2190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15.png" descr="1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50646" y="8076803"/>
            <a:ext cx="2190148" cy="21901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250.png" descr="25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50646" y="8076803"/>
            <a:ext cx="2190148" cy="219014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0" name="Group"/>
          <p:cNvGrpSpPr/>
          <p:nvPr/>
        </p:nvGrpSpPr>
        <p:grpSpPr>
          <a:xfrm>
            <a:off x="1202744" y="4055223"/>
            <a:ext cx="4459119" cy="8120934"/>
            <a:chOff x="0" y="0"/>
            <a:chExt cx="4459117" cy="8120932"/>
          </a:xfrm>
        </p:grpSpPr>
        <p:sp>
          <p:nvSpPr>
            <p:cNvPr id="264" name="Rounded Rectangle"/>
            <p:cNvSpPr/>
            <p:nvPr/>
          </p:nvSpPr>
          <p:spPr>
            <a:xfrm>
              <a:off x="0" y="0"/>
              <a:ext cx="4459118" cy="8120933"/>
            </a:xfrm>
            <a:prstGeom prst="roundRect">
              <a:avLst>
                <a:gd name="adj" fmla="val 5601"/>
              </a:avLst>
            </a:prstGeom>
            <a:gradFill flip="none" rotWithShape="1">
              <a:gsLst>
                <a:gs pos="0">
                  <a:schemeClr val="accent1">
                    <a:hueOff val="-446844"/>
                    <a:satOff val="-6226"/>
                    <a:lumOff val="18873"/>
                  </a:schemeClr>
                </a:gs>
                <a:gs pos="100000">
                  <a:schemeClr val="accent1">
                    <a:hueOff val="-15665233"/>
                    <a:satOff val="-9367"/>
                    <a:lumOff val="13315"/>
                  </a:schemeClr>
                </a:gs>
              </a:gsLst>
              <a:lin ang="4005846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Graphik-Medium"/>
                  <a:ea typeface="Graphik-Medium"/>
                  <a:cs typeface="Graphik-Medium"/>
                  <a:sym typeface="Graphik Medium"/>
                </a:defRPr>
              </a:pPr>
              <a:endParaRPr/>
            </a:p>
          </p:txBody>
        </p:sp>
        <p:sp>
          <p:nvSpPr>
            <p:cNvPr id="265" name="Geometry"/>
            <p:cNvSpPr/>
            <p:nvPr/>
          </p:nvSpPr>
          <p:spPr>
            <a:xfrm>
              <a:off x="295586" y="1540282"/>
              <a:ext cx="3867945" cy="1350959"/>
            </a:xfrm>
            <a:prstGeom prst="roundRect">
              <a:avLst>
                <a:gd name="adj" fmla="val 12232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lvl1pPr>
            </a:lstStyle>
            <a:p>
              <a:r>
                <a:t>Geometry</a:t>
              </a:r>
            </a:p>
          </p:txBody>
        </p:sp>
        <p:sp>
          <p:nvSpPr>
            <p:cNvPr id="266" name="Material…"/>
            <p:cNvSpPr/>
            <p:nvPr/>
          </p:nvSpPr>
          <p:spPr>
            <a:xfrm>
              <a:off x="295586" y="3163499"/>
              <a:ext cx="3867945" cy="1350959"/>
            </a:xfrm>
            <a:prstGeom prst="roundRect">
              <a:avLst>
                <a:gd name="adj" fmla="val 12232"/>
              </a:avLst>
            </a:prstGeom>
            <a:solidFill>
              <a:srgbClr val="FFFFFF">
                <a:alpha val="19462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pPr>
              <a:r>
                <a:t>Material</a:t>
              </a:r>
            </a:p>
            <a:p>
              <a: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pPr>
              <a:r>
                <a:t>(Fixed)</a:t>
              </a:r>
            </a:p>
          </p:txBody>
        </p:sp>
        <p:sp>
          <p:nvSpPr>
            <p:cNvPr id="267" name="Light…"/>
            <p:cNvSpPr/>
            <p:nvPr/>
          </p:nvSpPr>
          <p:spPr>
            <a:xfrm>
              <a:off x="295586" y="4804217"/>
              <a:ext cx="3867945" cy="1350958"/>
            </a:xfrm>
            <a:prstGeom prst="roundRect">
              <a:avLst>
                <a:gd name="adj" fmla="val 12232"/>
              </a:avLst>
            </a:prstGeom>
            <a:solidFill>
              <a:srgbClr val="FFFFFF">
                <a:alpha val="19462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pPr>
              <a:r>
                <a:t>Light</a:t>
              </a:r>
            </a:p>
            <a:p>
              <a: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pPr>
              <a:r>
                <a:t>(Fixed)</a:t>
              </a:r>
            </a:p>
          </p:txBody>
        </p:sp>
        <p:sp>
          <p:nvSpPr>
            <p:cNvPr id="268" name="Camera…"/>
            <p:cNvSpPr/>
            <p:nvPr/>
          </p:nvSpPr>
          <p:spPr>
            <a:xfrm>
              <a:off x="295586" y="6444935"/>
              <a:ext cx="3867945" cy="1350958"/>
            </a:xfrm>
            <a:prstGeom prst="roundRect">
              <a:avLst>
                <a:gd name="adj" fmla="val 12232"/>
              </a:avLst>
            </a:prstGeom>
            <a:solidFill>
              <a:srgbClr val="FFFFFF">
                <a:alpha val="19462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pPr>
              <a:r>
                <a:t>Camera</a:t>
              </a:r>
            </a:p>
            <a:p>
              <a: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pPr>
              <a:r>
                <a:t>(Fixed)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9" name="Scene Parameters"/>
                <p:cNvSpPr/>
                <p:nvPr/>
              </p:nvSpPr>
              <p:spPr>
                <a:xfrm>
                  <a:off x="295586" y="124282"/>
                  <a:ext cx="3867945" cy="1231110"/>
                </a:xfrm>
                <a:prstGeom prst="roundRect">
                  <a:avLst>
                    <a:gd name="adj" fmla="val 13422"/>
                  </a:avLst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 defTabSz="457200">
                    <a:spcBef>
                      <a:spcPts val="0"/>
                    </a:spcBef>
                    <a:defRPr sz="2400">
                      <a:latin typeface="Graphik-Medium"/>
                      <a:ea typeface="Graphik-Medium"/>
                      <a:cs typeface="Graphik-Medium"/>
                      <a:sym typeface="Graphik Medium"/>
                    </a:defRPr>
                  </a:pPr>
                  <a:r>
                    <a:rPr dirty="0"/>
                    <a:t>Scene Parameters</a:t>
                  </a:r>
                  <a:endParaRPr lang="en-US" dirty="0"/>
                </a:p>
                <a:p>
                  <a:pPr algn="ctr" defTabSz="457200">
                    <a:spcBef>
                      <a:spcPts val="0"/>
                    </a:spcBef>
                    <a:defRPr sz="2400">
                      <a:latin typeface="Graphik-Medium"/>
                      <a:ea typeface="Graphik-Medium"/>
                      <a:cs typeface="Graphik-Medium"/>
                      <a:sym typeface="Graphik Medium"/>
                    </a:defRPr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29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9" name="Scene Parameters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586" y="124282"/>
                  <a:ext cx="3867945" cy="1231110"/>
                </a:xfrm>
                <a:prstGeom prst="roundRect">
                  <a:avLst>
                    <a:gd name="adj" fmla="val 13422"/>
                  </a:avLst>
                </a:prstGeom>
                <a:blipFill>
                  <a:blip r:embed="rId16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1" name="Arrow"/>
          <p:cNvSpPr/>
          <p:nvPr/>
        </p:nvSpPr>
        <p:spPr>
          <a:xfrm>
            <a:off x="5633966" y="8541991"/>
            <a:ext cx="2466788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2" name="Render"/>
              <p:cNvSpPr/>
              <p:nvPr/>
            </p:nvSpPr>
            <p:spPr>
              <a:xfrm>
                <a:off x="5038559" y="7847151"/>
                <a:ext cx="3657601" cy="593241"/>
              </a:xfrm>
              <a:prstGeom prst="roundRect">
                <a:avLst>
                  <a:gd name="adj" fmla="val 0"/>
                </a:avLst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/>
              <a:lstStyle/>
              <a:p>
                <a:pPr algn="ctr" defTabSz="825500">
                  <a:spcBef>
                    <a:spcPts val="0"/>
                  </a:spcBef>
                  <a:defRPr sz="2400">
                    <a:latin typeface="+mn-lt"/>
                    <a:ea typeface="+mn-ea"/>
                    <a:cs typeface="+mn-cs"/>
                    <a:sym typeface="Graphik Semibold"/>
                  </a:defRPr>
                </a:pPr>
                <a:r>
                  <a:t>Render </a:t>
                </a:r>
                <a14:m>
                  <m:oMath xmlns:m="http://schemas.openxmlformats.org/officeDocument/2006/math">
                    <m:r>
                      <a:rPr sz="2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272" name="Render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559" y="7847151"/>
                <a:ext cx="3657601" cy="593241"/>
              </a:xfrm>
              <a:prstGeom prst="roundRect">
                <a:avLst>
                  <a:gd name="adj" fmla="val 0"/>
                </a:avLst>
              </a:prstGeom>
              <a:blipFill>
                <a:blip r:embed="rId17"/>
                <a:stretch>
                  <a:fillRect b="-1458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3" name="Line"/>
          <p:cNvSpPr/>
          <p:nvPr/>
        </p:nvSpPr>
        <p:spPr>
          <a:xfrm>
            <a:off x="3453154" y="6508664"/>
            <a:ext cx="19615996" cy="4410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57" y="5778"/>
                </a:moveTo>
                <a:lnTo>
                  <a:pt x="21600" y="577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4" name="Update scene parameters:"/>
              <p:cNvSpPr/>
              <p:nvPr/>
            </p:nvSpPr>
            <p:spPr>
              <a:xfrm>
                <a:off x="3346474" y="11046635"/>
                <a:ext cx="19748076" cy="990867"/>
              </a:xfrm>
              <a:prstGeom prst="roundRect">
                <a:avLst>
                  <a:gd name="adj" fmla="val 0"/>
                </a:avLst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/>
              <a:lstStyle/>
              <a:p>
                <a:pPr algn="ctr" defTabSz="825500">
                  <a:spcBef>
                    <a:spcPts val="0"/>
                  </a:spcBef>
                  <a:defRPr sz="2400"/>
                </a:pPr>
                <a:r>
                  <a:t>Update scene parameters: </a:t>
                </a:r>
                <a14:m>
                  <m:oMath xmlns:m="http://schemas.openxmlformats.org/officeDocument/2006/math">
                    <m:f>
                      <m:fPr>
                        <m:ctrlP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nor/>
                          </m:rP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MSE</m:t>
                        </m:r>
                      </m:num>
                      <m:den>
                        <m: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sz="2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sz="2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vertices</m:t>
                            </m:r>
                          </m:sub>
                        </m:sSub>
                      </m:den>
                    </m:f>
                  </m:oMath>
                </a14:m>
                <a:endParaRPr/>
              </a:p>
            </p:txBody>
          </p:sp>
        </mc:Choice>
        <mc:Fallback xmlns="">
          <p:sp>
            <p:nvSpPr>
              <p:cNvPr id="274" name="Update scene parameters: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474" y="11046635"/>
                <a:ext cx="19748076" cy="990867"/>
              </a:xfrm>
              <a:prstGeom prst="roundRect">
                <a:avLst>
                  <a:gd name="adj" fmla="val 0"/>
                </a:avLst>
              </a:prstGeom>
              <a:blipFill>
                <a:blip r:embed="rId18"/>
                <a:stretch>
                  <a:fillRect b="-375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E9AF77-B989-DF05-5E0B-CC30437F5B7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9" presetClass="entr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fill="hold" grpId="1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1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15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ntr" presetSubtype="0" fill="hold" grpId="16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" presetClass="entr" presetSubtype="0" fill="hold" grpId="17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" grpId="11" animBg="1" advAuto="0"/>
      <p:bldP spid="242" grpId="2" animBg="1" advAuto="0"/>
      <p:bldP spid="250" grpId="1" animBg="1" advAuto="0"/>
      <p:bldP spid="251" grpId="4" animBg="1" advAuto="0"/>
      <p:bldP spid="253" grpId="3" animBg="1" advAuto="0"/>
      <p:bldP spid="254" grpId="7" animBg="1" advAuto="0"/>
      <p:bldP spid="255" grpId="13" animBg="1" advAuto="0"/>
      <p:bldP spid="256" grpId="8" animBg="1" advAuto="0"/>
      <p:bldP spid="258" grpId="9" animBg="1" advAuto="0"/>
      <p:bldP spid="259" grpId="10" animBg="1" advAuto="0"/>
      <p:bldP spid="260" grpId="14" animBg="1" advAuto="0"/>
      <p:bldP spid="261" grpId="15" animBg="1" advAuto="0"/>
      <p:bldP spid="262" grpId="16" animBg="1" advAuto="0"/>
      <p:bldP spid="263" grpId="17" animBg="1" advAuto="0"/>
      <p:bldP spid="270" grpId="5" animBg="1" advAuto="0"/>
      <p:bldP spid="271" grpId="6" animBg="1" advAuto="0"/>
      <p:bldP spid="273" grpId="12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translucent-clip-error.mp4" descr="translucent-clip-error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93969" y="7235565"/>
            <a:ext cx="11748456" cy="2366298"/>
          </a:xfrm>
          <a:prstGeom prst="rect">
            <a:avLst/>
          </a:prstGeom>
          <a:ln w="12700">
            <a:miter lim="400000"/>
          </a:ln>
        </p:spPr>
      </p:pic>
      <p:pic>
        <p:nvPicPr>
          <p:cNvPr id="515" name="translucent-clip.mp4" descr="translucent-clip.mp4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93969" y="4869267"/>
            <a:ext cx="11748456" cy="2366298"/>
          </a:xfrm>
          <a:prstGeom prst="rect">
            <a:avLst/>
          </a:prstGeom>
          <a:ln w="12700">
            <a:miter lim="400000"/>
          </a:ln>
        </p:spPr>
      </p:pic>
      <p:sp>
        <p:nvSpPr>
          <p:cNvPr id="516" name="Results – Materi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Results</a:t>
            </a:r>
          </a:p>
        </p:txBody>
      </p:sp>
      <p:sp>
        <p:nvSpPr>
          <p:cNvPr id="4" name="Physically based">
            <a:extLst>
              <a:ext uri="{FF2B5EF4-FFF2-40B4-BE49-F238E27FC236}">
                <a16:creationId xmlns:a16="http://schemas.microsoft.com/office/drawing/2014/main" id="{67A705A2-E3C2-FD74-1637-C838D27F5052}"/>
              </a:ext>
            </a:extLst>
          </p:cNvPr>
          <p:cNvSpPr/>
          <p:nvPr/>
        </p:nvSpPr>
        <p:spPr>
          <a:xfrm>
            <a:off x="10295418" y="9928795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CLIP</a:t>
            </a:r>
          </a:p>
          <a:p>
            <a:r>
              <a:rPr lang="en-US" dirty="0"/>
              <a:t>Translucent</a:t>
            </a:r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46D86-1A60-7EBB-02CE-A22FE9C2646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10</a:t>
            </a:fld>
            <a:endParaRPr lang="en-US"/>
          </a:p>
        </p:txBody>
      </p:sp>
      <p:sp>
        <p:nvSpPr>
          <p:cNvPr id="7" name="Render">
            <a:extLst>
              <a:ext uri="{FF2B5EF4-FFF2-40B4-BE49-F238E27FC236}">
                <a16:creationId xmlns:a16="http://schemas.microsoft.com/office/drawing/2014/main" id="{331DA6B0-687A-B1D2-738E-42BF83EFE5E0}"/>
              </a:ext>
            </a:extLst>
          </p:cNvPr>
          <p:cNvSpPr/>
          <p:nvPr/>
        </p:nvSpPr>
        <p:spPr>
          <a:xfrm rot="16200000" flipH="1">
            <a:off x="4790370" y="5755795"/>
            <a:ext cx="2366298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sz="2200" dirty="0"/>
              <a:t>Reconstruction</a:t>
            </a:r>
            <a:endParaRPr sz="2200" dirty="0"/>
          </a:p>
        </p:txBody>
      </p:sp>
      <p:sp>
        <p:nvSpPr>
          <p:cNvPr id="10" name="Render">
            <a:extLst>
              <a:ext uri="{FF2B5EF4-FFF2-40B4-BE49-F238E27FC236}">
                <a16:creationId xmlns:a16="http://schemas.microsoft.com/office/drawing/2014/main" id="{62EEE74F-CB41-04F2-D57A-B15B2AC913A3}"/>
              </a:ext>
            </a:extLst>
          </p:cNvPr>
          <p:cNvSpPr/>
          <p:nvPr/>
        </p:nvSpPr>
        <p:spPr>
          <a:xfrm rot="16200000" flipH="1">
            <a:off x="4790370" y="8122094"/>
            <a:ext cx="2366298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sz="2200" dirty="0"/>
              <a:t>Error Map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6345642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834" fill="hold"/>
                                        <p:tgtEl>
                                          <p:spTgt spid="5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0834" fill="hold"/>
                                        <p:tgtEl>
                                          <p:spTgt spid="5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1" fill="hold" display="0">
                  <p:stCondLst>
                    <p:cond delay="indefinite"/>
                  </p:stCondLst>
                </p:cTn>
                <p:tgtEl>
                  <p:spTgt spid="514"/>
                </p:tgtEl>
              </p:cMediaNode>
            </p:video>
            <p:video>
              <p:cMediaNode vol="100000">
                <p:cTn id="22" fill="hold" display="0">
                  <p:stCondLst>
                    <p:cond delay="indefinite"/>
                  </p:stCondLst>
                </p:cTn>
                <p:tgtEl>
                  <p:spTgt spid="515"/>
                </p:tgtEl>
              </p:cMediaNode>
            </p:video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translucent-clip-error.mp4" descr="translucent-clip-error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81789" y="4818936"/>
            <a:ext cx="11748456" cy="2366298"/>
          </a:xfrm>
          <a:prstGeom prst="rect">
            <a:avLst/>
          </a:prstGeom>
          <a:ln w="12700">
            <a:miter lim="400000"/>
          </a:ln>
        </p:spPr>
      </p:pic>
      <p:pic>
        <p:nvPicPr>
          <p:cNvPr id="515" name="translucent-clip.mp4" descr="translucent-clip.mp4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81789" y="2452638"/>
            <a:ext cx="11748456" cy="2366298"/>
          </a:xfrm>
          <a:prstGeom prst="rect">
            <a:avLst/>
          </a:prstGeom>
          <a:ln w="12700">
            <a:miter lim="400000"/>
          </a:ln>
        </p:spPr>
      </p:pic>
      <p:sp>
        <p:nvSpPr>
          <p:cNvPr id="516" name="Results – Materi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Results</a:t>
            </a:r>
          </a:p>
        </p:txBody>
      </p:sp>
      <p:pic>
        <p:nvPicPr>
          <p:cNvPr id="2" name="translucent-vgg-error.mp4" descr="translucent-vgg-error.mp4">
            <a:extLst>
              <a:ext uri="{FF2B5EF4-FFF2-40B4-BE49-F238E27FC236}">
                <a16:creationId xmlns:a16="http://schemas.microsoft.com/office/drawing/2014/main" id="{C1AC8431-71ED-EFFA-8DA0-2AEF1A959ECB}"/>
              </a:ext>
            </a:extLst>
          </p:cNvPr>
          <p:cNvPicPr>
            <a:picLocks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343535" y="4818936"/>
            <a:ext cx="11758676" cy="236629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translucent-vgg.mp4" descr="translucent-vgg.mp4">
            <a:extLst>
              <a:ext uri="{FF2B5EF4-FFF2-40B4-BE49-F238E27FC236}">
                <a16:creationId xmlns:a16="http://schemas.microsoft.com/office/drawing/2014/main" id="{FEDE1547-BAE6-1011-918B-7EE4B4B3C9DF}"/>
              </a:ext>
            </a:extLst>
          </p:cNvPr>
          <p:cNvPicPr>
            <a:picLocks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343535" y="2452638"/>
            <a:ext cx="11758676" cy="236629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hysically based">
            <a:extLst>
              <a:ext uri="{FF2B5EF4-FFF2-40B4-BE49-F238E27FC236}">
                <a16:creationId xmlns:a16="http://schemas.microsoft.com/office/drawing/2014/main" id="{67A705A2-E3C2-FD74-1637-C838D27F5052}"/>
              </a:ext>
            </a:extLst>
          </p:cNvPr>
          <p:cNvSpPr/>
          <p:nvPr/>
        </p:nvSpPr>
        <p:spPr>
          <a:xfrm>
            <a:off x="4283238" y="7512166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CLIP</a:t>
            </a:r>
          </a:p>
          <a:p>
            <a:r>
              <a:rPr lang="en-US" dirty="0"/>
              <a:t>Translucent</a:t>
            </a:r>
            <a:endParaRPr dirty="0"/>
          </a:p>
        </p:txBody>
      </p:sp>
      <p:sp>
        <p:nvSpPr>
          <p:cNvPr id="5" name="Physically based">
            <a:extLst>
              <a:ext uri="{FF2B5EF4-FFF2-40B4-BE49-F238E27FC236}">
                <a16:creationId xmlns:a16="http://schemas.microsoft.com/office/drawing/2014/main" id="{C8314726-E63C-8B51-2AC3-0B1FC2AC2A05}"/>
              </a:ext>
            </a:extLst>
          </p:cNvPr>
          <p:cNvSpPr/>
          <p:nvPr/>
        </p:nvSpPr>
        <p:spPr>
          <a:xfrm>
            <a:off x="16355206" y="7512166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VGG</a:t>
            </a:r>
          </a:p>
          <a:p>
            <a:r>
              <a:rPr lang="en-US" dirty="0"/>
              <a:t>Translucent</a:t>
            </a:r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46D86-1A60-7EBB-02CE-A22FE9C2646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11</a:t>
            </a:fld>
            <a:endParaRPr lang="en-US"/>
          </a:p>
        </p:txBody>
      </p:sp>
      <p:pic>
        <p:nvPicPr>
          <p:cNvPr id="7" name="material_trajectory">
            <a:hlinkClick r:id="" action="ppaction://media"/>
            <a:extLst>
              <a:ext uri="{FF2B5EF4-FFF2-40B4-BE49-F238E27FC236}">
                <a16:creationId xmlns:a16="http://schemas.microsoft.com/office/drawing/2014/main" id="{C171F3A1-7B08-6CA4-54A0-4A12167DF62E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305019" y="7246135"/>
            <a:ext cx="5773964" cy="5773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21298F-3F43-988D-2345-27900992C4FD}"/>
              </a:ext>
            </a:extLst>
          </p:cNvPr>
          <p:cNvSpPr txBox="1"/>
          <p:nvPr/>
        </p:nvSpPr>
        <p:spPr>
          <a:xfrm>
            <a:off x="27453771" y="775313"/>
            <a:ext cx="102657" cy="11490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Graphik"/>
              <a:ea typeface="Graphik"/>
              <a:cs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2134912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8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0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514"/>
                </p:tgtEl>
              </p:cMediaNode>
            </p:video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515"/>
                </p:tgtEl>
              </p:cMediaNode>
            </p:video>
            <p:video>
              <p:cMediaNode vol="10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10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214D27D-8060-135D-8735-CF85EAF59E65}"/>
              </a:ext>
            </a:extLst>
          </p:cNvPr>
          <p:cNvSpPr/>
          <p:nvPr/>
        </p:nvSpPr>
        <p:spPr>
          <a:xfrm>
            <a:off x="200911" y="2560352"/>
            <a:ext cx="11910211" cy="8595295"/>
          </a:xfrm>
          <a:prstGeom prst="roundRect">
            <a:avLst>
              <a:gd name="adj" fmla="val 1744"/>
            </a:avLst>
          </a:prstGeom>
          <a:noFill/>
          <a:ln w="76200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Medium"/>
              <a:ea typeface="Graphik-Medium"/>
              <a:cs typeface="Graphik-Medium"/>
              <a:sym typeface="Graphik Medium"/>
            </a:endParaRPr>
          </a:p>
        </p:txBody>
      </p:sp>
      <p:pic>
        <p:nvPicPr>
          <p:cNvPr id="515" name="translucent-clip.mp4" descr="translucent-clip.mp4"/>
          <p:cNvPicPr>
            <a:picLocks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626.316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1789" y="7832465"/>
            <a:ext cx="11748456" cy="2366298"/>
          </a:xfrm>
          <a:prstGeom prst="rect">
            <a:avLst/>
          </a:prstGeom>
        </p:spPr>
      </p:pic>
      <p:sp>
        <p:nvSpPr>
          <p:cNvPr id="516" name="Results – Materi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Results</a:t>
            </a:r>
          </a:p>
        </p:txBody>
      </p:sp>
      <p:pic>
        <p:nvPicPr>
          <p:cNvPr id="3" name="translucent-vgg.mp4" descr="translucent-vgg.mp4">
            <a:extLst>
              <a:ext uri="{FF2B5EF4-FFF2-40B4-BE49-F238E27FC236}">
                <a16:creationId xmlns:a16="http://schemas.microsoft.com/office/drawing/2014/main" id="{FEDE1547-BAE6-1011-918B-7EE4B4B3C9DF}"/>
              </a:ext>
            </a:extLst>
          </p:cNvPr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53757" y="7832465"/>
            <a:ext cx="11758676" cy="236629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hysically based">
            <a:extLst>
              <a:ext uri="{FF2B5EF4-FFF2-40B4-BE49-F238E27FC236}">
                <a16:creationId xmlns:a16="http://schemas.microsoft.com/office/drawing/2014/main" id="{67A705A2-E3C2-FD74-1637-C838D27F5052}"/>
              </a:ext>
            </a:extLst>
          </p:cNvPr>
          <p:cNvSpPr/>
          <p:nvPr/>
        </p:nvSpPr>
        <p:spPr>
          <a:xfrm>
            <a:off x="4283238" y="10525695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CLIP</a:t>
            </a:r>
          </a:p>
          <a:p>
            <a:r>
              <a:rPr lang="en-US" dirty="0"/>
              <a:t>Translucent</a:t>
            </a:r>
            <a:endParaRPr dirty="0"/>
          </a:p>
        </p:txBody>
      </p:sp>
      <p:sp>
        <p:nvSpPr>
          <p:cNvPr id="5" name="Physically based">
            <a:extLst>
              <a:ext uri="{FF2B5EF4-FFF2-40B4-BE49-F238E27FC236}">
                <a16:creationId xmlns:a16="http://schemas.microsoft.com/office/drawing/2014/main" id="{C8314726-E63C-8B51-2AC3-0B1FC2AC2A05}"/>
              </a:ext>
            </a:extLst>
          </p:cNvPr>
          <p:cNvSpPr/>
          <p:nvPr/>
        </p:nvSpPr>
        <p:spPr>
          <a:xfrm>
            <a:off x="16360316" y="10525695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VGG</a:t>
            </a:r>
          </a:p>
          <a:p>
            <a:r>
              <a:rPr lang="en-US" dirty="0"/>
              <a:t>Translucent</a:t>
            </a:r>
            <a:endParaRPr dirty="0"/>
          </a:p>
        </p:txBody>
      </p:sp>
      <p:pic>
        <p:nvPicPr>
          <p:cNvPr id="6" name="translucent.png" descr="translucent.png">
            <a:extLst>
              <a:ext uri="{FF2B5EF4-FFF2-40B4-BE49-F238E27FC236}">
                <a16:creationId xmlns:a16="http://schemas.microsoft.com/office/drawing/2014/main" id="{0C69B110-3CA1-8D30-9BCF-532E561C06B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8" r="48"/>
          <a:stretch>
            <a:fillRect/>
          </a:stretch>
        </p:blipFill>
        <p:spPr>
          <a:xfrm>
            <a:off x="293292" y="2805771"/>
            <a:ext cx="11747174" cy="236629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Double Arrow">
            <a:extLst>
              <a:ext uri="{FF2B5EF4-FFF2-40B4-BE49-F238E27FC236}">
                <a16:creationId xmlns:a16="http://schemas.microsoft.com/office/drawing/2014/main" id="{010FFF57-8AB5-DE87-1586-B49FFF6D0998}"/>
              </a:ext>
            </a:extLst>
          </p:cNvPr>
          <p:cNvSpPr/>
          <p:nvPr/>
        </p:nvSpPr>
        <p:spPr>
          <a:xfrm rot="16200000">
            <a:off x="4668840" y="5766865"/>
            <a:ext cx="3158761" cy="1270001"/>
          </a:xfrm>
          <a:prstGeom prst="leftRightArrow">
            <a:avLst>
              <a:gd name="adj1" fmla="val 32000"/>
              <a:gd name="adj2" fmla="val 4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8" name="Look the same to the model">
            <a:extLst>
              <a:ext uri="{FF2B5EF4-FFF2-40B4-BE49-F238E27FC236}">
                <a16:creationId xmlns:a16="http://schemas.microsoft.com/office/drawing/2014/main" id="{4ED50CF9-8F63-D914-88CA-F27038D924C6}"/>
              </a:ext>
            </a:extLst>
          </p:cNvPr>
          <p:cNvSpPr/>
          <p:nvPr/>
        </p:nvSpPr>
        <p:spPr>
          <a:xfrm>
            <a:off x="3385692" y="5788185"/>
            <a:ext cx="5725057" cy="1227361"/>
          </a:xfrm>
          <a:prstGeom prst="roundRect">
            <a:avLst>
              <a:gd name="adj" fmla="val 7388"/>
            </a:avLst>
          </a:prstGeom>
          <a:solidFill>
            <a:srgbClr val="FFFFFF"/>
          </a:solidFill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Same model activations</a:t>
            </a:r>
            <a:br>
              <a:rPr lang="en-US" dirty="0"/>
            </a:br>
            <a:r>
              <a:rPr lang="en-US" dirty="0"/>
              <a:t>(model metamer)</a:t>
            </a:r>
            <a:endParaRPr dirty="0"/>
          </a:p>
        </p:txBody>
      </p:sp>
      <p:pic>
        <p:nvPicPr>
          <p:cNvPr id="9" name="translucent.png" descr="translucent.png">
            <a:extLst>
              <a:ext uri="{FF2B5EF4-FFF2-40B4-BE49-F238E27FC236}">
                <a16:creationId xmlns:a16="http://schemas.microsoft.com/office/drawing/2014/main" id="{3D973285-18F8-E48E-55E6-2342B7D9E09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8" r="48"/>
          <a:stretch>
            <a:fillRect/>
          </a:stretch>
        </p:blipFill>
        <p:spPr>
          <a:xfrm>
            <a:off x="12343535" y="2803454"/>
            <a:ext cx="11758676" cy="236861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Double Arrow">
            <a:extLst>
              <a:ext uri="{FF2B5EF4-FFF2-40B4-BE49-F238E27FC236}">
                <a16:creationId xmlns:a16="http://schemas.microsoft.com/office/drawing/2014/main" id="{7F7BC5AC-53F9-A6B9-60F6-2995745BA660}"/>
              </a:ext>
            </a:extLst>
          </p:cNvPr>
          <p:cNvSpPr/>
          <p:nvPr/>
        </p:nvSpPr>
        <p:spPr>
          <a:xfrm rot="16200000">
            <a:off x="16556401" y="5862215"/>
            <a:ext cx="3158761" cy="1270001"/>
          </a:xfrm>
          <a:prstGeom prst="leftRightArrow">
            <a:avLst>
              <a:gd name="adj1" fmla="val 32000"/>
              <a:gd name="adj2" fmla="val 4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11" name="Look the same to the model">
            <a:extLst>
              <a:ext uri="{FF2B5EF4-FFF2-40B4-BE49-F238E27FC236}">
                <a16:creationId xmlns:a16="http://schemas.microsoft.com/office/drawing/2014/main" id="{E485A341-9978-8961-2FE0-5BA17F8835A2}"/>
              </a:ext>
            </a:extLst>
          </p:cNvPr>
          <p:cNvSpPr/>
          <p:nvPr/>
        </p:nvSpPr>
        <p:spPr>
          <a:xfrm>
            <a:off x="15273253" y="5883535"/>
            <a:ext cx="5725057" cy="1227361"/>
          </a:xfrm>
          <a:prstGeom prst="roundRect">
            <a:avLst>
              <a:gd name="adj" fmla="val 7388"/>
            </a:avLst>
          </a:prstGeom>
          <a:solidFill>
            <a:srgbClr val="FFFFFF"/>
          </a:solidFill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Same model activations</a:t>
            </a:r>
            <a:br>
              <a:rPr lang="en-US" dirty="0"/>
            </a:br>
            <a:r>
              <a:rPr lang="en-US" dirty="0"/>
              <a:t>(model metamer)</a:t>
            </a:r>
            <a:endParaRPr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867C658-2AA2-B005-63AE-BD8E71BED9A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15"/>
                </p:tgtEl>
              </p:cMediaNode>
            </p:video>
            <p:video>
              <p:cMediaNode vol="100000">
                <p:cTn id="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Controversial Scenes"/>
          <p:cNvSpPr txBox="1">
            <a:spLocks noGrp="1"/>
          </p:cNvSpPr>
          <p:nvPr>
            <p:ph type="title"/>
          </p:nvPr>
        </p:nvSpPr>
        <p:spPr>
          <a:xfrm>
            <a:off x="1270000" y="5754920"/>
            <a:ext cx="21844000" cy="220616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dirty="0"/>
              <a:t>Controversial Scenes</a:t>
            </a:r>
            <a:br>
              <a:rPr lang="en-US" dirty="0"/>
            </a:br>
            <a:r>
              <a:rPr lang="en-US" dirty="0"/>
              <a:t>(work in progress)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333827-0976-28D5-69D6-7B84DC9197D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pasted-movie.png" descr="pasted-movie.png"/>
          <p:cNvPicPr>
            <a:picLocks noChangeAspect="1"/>
          </p:cNvPicPr>
          <p:nvPr/>
        </p:nvPicPr>
        <p:blipFill>
          <a:blip r:embed="rId3"/>
          <a:srcRect l="1183"/>
          <a:stretch/>
        </p:blipFill>
        <p:spPr>
          <a:xfrm>
            <a:off x="2655824" y="1167967"/>
            <a:ext cx="16704967" cy="2600771"/>
          </a:xfrm>
          <a:prstGeom prst="rect">
            <a:avLst/>
          </a:prstGeom>
          <a:ln w="12700">
            <a:miter lim="400000"/>
          </a:ln>
        </p:spPr>
      </p:pic>
      <p:sp>
        <p:nvSpPr>
          <p:cNvPr id="422" name="Text"/>
          <p:cNvSpPr txBox="1"/>
          <p:nvPr/>
        </p:nvSpPr>
        <p:spPr>
          <a:xfrm>
            <a:off x="2655824" y="5814709"/>
            <a:ext cx="127001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F12B81-1F36-9AF9-75CC-A3292F6E7AD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F4D51D-092C-E470-7A4B-9DAE7C1B90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6"/>
          <a:stretch/>
        </p:blipFill>
        <p:spPr>
          <a:xfrm>
            <a:off x="8777223" y="3872972"/>
            <a:ext cx="6400800" cy="6372239"/>
          </a:xfrm>
          <a:prstGeom prst="rect">
            <a:avLst/>
          </a:prstGeom>
        </p:spPr>
      </p:pic>
      <p:sp>
        <p:nvSpPr>
          <p:cNvPr id="9" name="Render">
            <a:extLst>
              <a:ext uri="{FF2B5EF4-FFF2-40B4-BE49-F238E27FC236}">
                <a16:creationId xmlns:a16="http://schemas.microsoft.com/office/drawing/2014/main" id="{9F000E86-A598-DEBF-F269-2AF6D22B65D0}"/>
              </a:ext>
            </a:extLst>
          </p:cNvPr>
          <p:cNvSpPr/>
          <p:nvPr/>
        </p:nvSpPr>
        <p:spPr>
          <a:xfrm rot="16200000">
            <a:off x="5884482" y="6762470"/>
            <a:ext cx="5192242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Triceratops vs. Fire Salamander</a:t>
            </a:r>
            <a:endParaRPr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63921-0BC2-625A-30C1-328FE243C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Text">
            <a:extLst>
              <a:ext uri="{FF2B5EF4-FFF2-40B4-BE49-F238E27FC236}">
                <a16:creationId xmlns:a16="http://schemas.microsoft.com/office/drawing/2014/main" id="{2D65201C-A8F2-8BD2-1A72-4D46A988D921}"/>
              </a:ext>
            </a:extLst>
          </p:cNvPr>
          <p:cNvSpPr txBox="1"/>
          <p:nvPr/>
        </p:nvSpPr>
        <p:spPr>
          <a:xfrm>
            <a:off x="2655824" y="5814709"/>
            <a:ext cx="127001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defTabSz="457200"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2B9CBF-5821-E658-F945-453D965DF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825" y="1493530"/>
            <a:ext cx="15212925" cy="24923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3D2A7F-035B-752E-7E97-5CA6B0D1F65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 descr="A group of purple balls&#10;&#10;AI-generated content may be incorrect.">
            <a:extLst>
              <a:ext uri="{FF2B5EF4-FFF2-40B4-BE49-F238E27FC236}">
                <a16:creationId xmlns:a16="http://schemas.microsoft.com/office/drawing/2014/main" id="{6D2BCC57-2B79-EA39-2981-0DB3C5AA2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5" r="1" b="10220"/>
          <a:stretch>
            <a:fillRect/>
          </a:stretch>
        </p:blipFill>
        <p:spPr>
          <a:xfrm>
            <a:off x="2482441" y="4757664"/>
            <a:ext cx="7811618" cy="6591071"/>
          </a:xfrm>
          <a:prstGeom prst="rect">
            <a:avLst/>
          </a:prstGeom>
        </p:spPr>
      </p:pic>
      <p:pic>
        <p:nvPicPr>
          <p:cNvPr id="5" name="Picture 4" descr="A group of purple bubbles&#10;&#10;AI-generated content may be incorrect.">
            <a:extLst>
              <a:ext uri="{FF2B5EF4-FFF2-40B4-BE49-F238E27FC236}">
                <a16:creationId xmlns:a16="http://schemas.microsoft.com/office/drawing/2014/main" id="{99BCC2D3-F8AE-C9AA-9F9A-25727DF8DE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" r="2" b="14229"/>
          <a:stretch>
            <a:fillRect/>
          </a:stretch>
        </p:blipFill>
        <p:spPr>
          <a:xfrm>
            <a:off x="14089943" y="4751085"/>
            <a:ext cx="7811618" cy="659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807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130AD47-55C2-1648-E6B0-CD3019DB6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Glossiness has multiple factors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3D Model 15">
                <a:extLst>
                  <a:ext uri="{FF2B5EF4-FFF2-40B4-BE49-F238E27FC236}">
                    <a16:creationId xmlns:a16="http://schemas.microsoft.com/office/drawing/2014/main" id="{ED0878F0-D1DE-FE5F-F4AD-815AE48ACC8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10854914"/>
                  </p:ext>
                </p:extLst>
              </p:nvPr>
            </p:nvGraphicFramePr>
            <p:xfrm>
              <a:off x="2857289" y="4524695"/>
              <a:ext cx="5622602" cy="3841182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5622602" cy="3841182"/>
                    </a:xfrm>
                    <a:prstGeom prst="rect">
                      <a:avLst/>
                    </a:prstGeom>
                  </am3d:spPr>
                  <am3d:camera>
                    <am3d:pos x="0" y="0" z="6806596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5112" d="1000000"/>
                    <am3d:preTrans dx="288182" dy="-13089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3849467" ay="12924" az="-26662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707000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3D Model 15">
                <a:extLst>
                  <a:ext uri="{FF2B5EF4-FFF2-40B4-BE49-F238E27FC236}">
                    <a16:creationId xmlns:a16="http://schemas.microsoft.com/office/drawing/2014/main" id="{ED0878F0-D1DE-FE5F-F4AD-815AE48ACC8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57289" y="4524695"/>
                <a:ext cx="5622602" cy="3841182"/>
              </a:xfrm>
              <a:prstGeom prst="rect">
                <a:avLst/>
              </a:prstGeom>
            </p:spPr>
          </p:pic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090B7752-DA5C-AFB7-2C94-484A359C65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105" t="12462" r="17479" b="17332"/>
          <a:stretch/>
        </p:blipFill>
        <p:spPr>
          <a:xfrm>
            <a:off x="15904111" y="5174009"/>
            <a:ext cx="2971800" cy="2906642"/>
          </a:xfrm>
          <a:prstGeom prst="ellipse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E5E35F6-0736-933A-2B98-894551E6826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334" t="8616" r="13849" b="9645"/>
          <a:stretch/>
        </p:blipFill>
        <p:spPr>
          <a:xfrm>
            <a:off x="17824269" y="5174009"/>
            <a:ext cx="2971800" cy="2906642"/>
          </a:xfrm>
          <a:prstGeom prst="ellipse">
            <a:avLst/>
          </a:prstGeom>
        </p:spPr>
      </p:pic>
      <p:sp>
        <p:nvSpPr>
          <p:cNvPr id="40" name="Physically based">
            <a:extLst>
              <a:ext uri="{FF2B5EF4-FFF2-40B4-BE49-F238E27FC236}">
                <a16:creationId xmlns:a16="http://schemas.microsoft.com/office/drawing/2014/main" id="{CF7CFA87-9913-D5B1-A1CD-704A50C937B0}"/>
              </a:ext>
            </a:extLst>
          </p:cNvPr>
          <p:cNvSpPr/>
          <p:nvPr/>
        </p:nvSpPr>
        <p:spPr>
          <a:xfrm>
            <a:off x="3795811" y="8696895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Surface Relief</a:t>
            </a:r>
            <a:endParaRPr dirty="0"/>
          </a:p>
        </p:txBody>
      </p:sp>
      <p:sp>
        <p:nvSpPr>
          <p:cNvPr id="41" name="Physically based">
            <a:extLst>
              <a:ext uri="{FF2B5EF4-FFF2-40B4-BE49-F238E27FC236}">
                <a16:creationId xmlns:a16="http://schemas.microsoft.com/office/drawing/2014/main" id="{F7437885-DE61-6252-F5F1-7057D1C86AC5}"/>
              </a:ext>
            </a:extLst>
          </p:cNvPr>
          <p:cNvSpPr/>
          <p:nvPr/>
        </p:nvSpPr>
        <p:spPr>
          <a:xfrm>
            <a:off x="10269928" y="8696894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Material &amp; Viewing Direction</a:t>
            </a:r>
            <a:endParaRPr dirty="0"/>
          </a:p>
        </p:txBody>
      </p:sp>
      <p:sp>
        <p:nvSpPr>
          <p:cNvPr id="42" name="Physically based">
            <a:extLst>
              <a:ext uri="{FF2B5EF4-FFF2-40B4-BE49-F238E27FC236}">
                <a16:creationId xmlns:a16="http://schemas.microsoft.com/office/drawing/2014/main" id="{067BBF8C-6E21-4E4B-DB26-66D746F1C6D5}"/>
              </a:ext>
            </a:extLst>
          </p:cNvPr>
          <p:cNvSpPr/>
          <p:nvPr/>
        </p:nvSpPr>
        <p:spPr>
          <a:xfrm>
            <a:off x="16744045" y="8696893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Lighting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1E1A14-E2B1-4513-BFCE-43D91450CF1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16</a:t>
            </a:fld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E7406BE-7239-C0BD-FD43-E28D30E331F7}"/>
              </a:ext>
            </a:extLst>
          </p:cNvPr>
          <p:cNvGrpSpPr/>
          <p:nvPr/>
        </p:nvGrpSpPr>
        <p:grpSpPr>
          <a:xfrm>
            <a:off x="10250965" y="4776770"/>
            <a:ext cx="3634401" cy="3413226"/>
            <a:chOff x="10250965" y="4776770"/>
            <a:chExt cx="3634401" cy="341322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C8FA9E1-C956-3411-9E0D-01027439181D}"/>
                </a:ext>
              </a:extLst>
            </p:cNvPr>
            <p:cNvGrpSpPr/>
            <p:nvPr/>
          </p:nvGrpSpPr>
          <p:grpSpPr>
            <a:xfrm>
              <a:off x="10250965" y="4776770"/>
              <a:ext cx="3634401" cy="3413226"/>
              <a:chOff x="10250965" y="4776770"/>
              <a:chExt cx="3634401" cy="3413226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020834B-D3D8-0A3F-B31F-F3EDBA001022}"/>
                  </a:ext>
                </a:extLst>
              </p:cNvPr>
              <p:cNvGrpSpPr/>
              <p:nvPr/>
            </p:nvGrpSpPr>
            <p:grpSpPr>
              <a:xfrm>
                <a:off x="10400049" y="5007702"/>
                <a:ext cx="3485317" cy="2558493"/>
                <a:chOff x="2932473" y="6621771"/>
                <a:chExt cx="3485317" cy="3095776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060EE1F1-B8C1-F963-46B4-DC38BC6391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32473" y="8527211"/>
                  <a:ext cx="3485317" cy="1190336"/>
                </a:xfrm>
                <a:prstGeom prst="rect">
                  <a:avLst/>
                </a:prstGeom>
              </p:spPr>
            </p:pic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B03D87FE-376F-3E25-C96A-BDFFBFBC8A45}"/>
                    </a:ext>
                  </a:extLst>
                </p:cNvPr>
                <p:cNvSpPr/>
                <p:nvPr/>
              </p:nvSpPr>
              <p:spPr>
                <a:xfrm flipV="1">
                  <a:off x="3587331" y="6621771"/>
                  <a:ext cx="2175600" cy="1959749"/>
                </a:xfrm>
                <a:custGeom>
                  <a:avLst/>
                  <a:gdLst>
                    <a:gd name="connsiteX0" fmla="*/ 2112807 w 2175600"/>
                    <a:gd name="connsiteY0" fmla="*/ 1959218 h 1959749"/>
                    <a:gd name="connsiteX1" fmla="*/ 2135009 w 2175600"/>
                    <a:gd name="connsiteY1" fmla="*/ 1951669 h 1959749"/>
                    <a:gd name="connsiteX2" fmla="*/ 1846161 w 2175600"/>
                    <a:gd name="connsiteY2" fmla="*/ 767419 h 1959749"/>
                    <a:gd name="connsiteX3" fmla="*/ 1739003 w 2175600"/>
                    <a:gd name="connsiteY3" fmla="*/ 603892 h 1959749"/>
                    <a:gd name="connsiteX4" fmla="*/ 1786679 w 2175600"/>
                    <a:gd name="connsiteY4" fmla="*/ 546108 h 1959749"/>
                    <a:gd name="connsiteX5" fmla="*/ 1953492 w 2175600"/>
                    <a:gd name="connsiteY5" fmla="*/ 0 h 1959749"/>
                    <a:gd name="connsiteX6" fmla="*/ 976747 w 2175600"/>
                    <a:gd name="connsiteY6" fmla="*/ 0 h 1959749"/>
                    <a:gd name="connsiteX7" fmla="*/ 0 w 2175600"/>
                    <a:gd name="connsiteY7" fmla="*/ 0 h 1959749"/>
                    <a:gd name="connsiteX8" fmla="*/ 976746 w 2175600"/>
                    <a:gd name="connsiteY8" fmla="*/ 976746 h 1959749"/>
                    <a:gd name="connsiteX9" fmla="*/ 1076613 w 2175600"/>
                    <a:gd name="connsiteY9" fmla="*/ 971703 h 1959749"/>
                    <a:gd name="connsiteX10" fmla="*/ 1162019 w 2175600"/>
                    <a:gd name="connsiteY10" fmla="*/ 958669 h 1959749"/>
                    <a:gd name="connsiteX11" fmla="*/ 1266165 w 2175600"/>
                    <a:gd name="connsiteY11" fmla="*/ 1153821 h 1959749"/>
                    <a:gd name="connsiteX12" fmla="*/ 2112807 w 2175600"/>
                    <a:gd name="connsiteY12" fmla="*/ 1959218 h 1959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175600" h="1959749">
                      <a:moveTo>
                        <a:pt x="2112807" y="1959218"/>
                      </a:moveTo>
                      <a:cubicBezTo>
                        <a:pt x="2121526" y="1958196"/>
                        <a:pt x="2128967" y="1955694"/>
                        <a:pt x="2135009" y="1951669"/>
                      </a:cubicBezTo>
                      <a:cubicBezTo>
                        <a:pt x="2231675" y="1887269"/>
                        <a:pt x="2163460" y="1304153"/>
                        <a:pt x="1846161" y="767419"/>
                      </a:cubicBezTo>
                      <a:lnTo>
                        <a:pt x="1739003" y="603892"/>
                      </a:lnTo>
                      <a:lnTo>
                        <a:pt x="1786679" y="546108"/>
                      </a:lnTo>
                      <a:cubicBezTo>
                        <a:pt x="1891996" y="390218"/>
                        <a:pt x="1953492" y="202291"/>
                        <a:pt x="1953492" y="0"/>
                      </a:cubicBezTo>
                      <a:lnTo>
                        <a:pt x="976747" y="0"/>
                      </a:lnTo>
                      <a:lnTo>
                        <a:pt x="0" y="0"/>
                      </a:lnTo>
                      <a:cubicBezTo>
                        <a:pt x="0" y="539442"/>
                        <a:pt x="437304" y="976746"/>
                        <a:pt x="976746" y="976746"/>
                      </a:cubicBezTo>
                      <a:cubicBezTo>
                        <a:pt x="1010461" y="976746"/>
                        <a:pt x="1043777" y="975038"/>
                        <a:pt x="1076613" y="971703"/>
                      </a:cubicBezTo>
                      <a:lnTo>
                        <a:pt x="1162019" y="958669"/>
                      </a:lnTo>
                      <a:lnTo>
                        <a:pt x="1266165" y="1153821"/>
                      </a:lnTo>
                      <a:cubicBezTo>
                        <a:pt x="1563633" y="1657009"/>
                        <a:pt x="1982021" y="1974555"/>
                        <a:pt x="2112807" y="1959218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chemeClr val="tx1"/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noAutofit/>
                </a:bodyPr>
                <a:lstStyle/>
                <a:p>
                  <a:pPr marL="0" marR="0" indent="0" algn="ctr" defTabSz="457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spc="0" normalizeH="0" baseline="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effectLst/>
                    <a:uFillTx/>
                    <a:latin typeface="Graphik-Medium"/>
                    <a:ea typeface="Graphik-Medium"/>
                    <a:cs typeface="Graphik-Medium"/>
                    <a:sym typeface="Graphik Medium"/>
                  </a:endParaRPr>
                </a:p>
              </p:txBody>
            </p:sp>
          </p:grpSp>
          <p:sp>
            <p:nvSpPr>
              <p:cNvPr id="46" name="Pie 45">
                <a:extLst>
                  <a:ext uri="{FF2B5EF4-FFF2-40B4-BE49-F238E27FC236}">
                    <a16:creationId xmlns:a16="http://schemas.microsoft.com/office/drawing/2014/main" id="{B44D3869-2E19-4AE2-F3A3-B5045E185316}"/>
                  </a:ext>
                </a:extLst>
              </p:cNvPr>
              <p:cNvSpPr/>
              <p:nvPr/>
            </p:nvSpPr>
            <p:spPr>
              <a:xfrm>
                <a:off x="10413697" y="4985160"/>
                <a:ext cx="3260909" cy="3204836"/>
              </a:xfrm>
              <a:prstGeom prst="pie">
                <a:avLst>
                  <a:gd name="adj1" fmla="val 10800000"/>
                  <a:gd name="adj2" fmla="val 16200000"/>
                </a:avLst>
              </a:prstGeom>
              <a:noFill/>
              <a:ln w="28575" cap="flat">
                <a:solidFill>
                  <a:schemeClr val="accent5">
                    <a:lumMod val="60000"/>
                    <a:lumOff val="40000"/>
                  </a:schemeClr>
                </a:solidFill>
                <a:prstDash val="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Graphik-Medium"/>
                  <a:ea typeface="Graphik-Medium"/>
                  <a:cs typeface="Graphik-Medium"/>
                  <a:sym typeface="Graphik Medium"/>
                </a:endParaRPr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06EC7B77-989A-44EB-AEDC-4198D3FFA8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83590" y="5518274"/>
                <a:ext cx="1148064" cy="1094188"/>
              </a:xfrm>
              <a:prstGeom prst="straightConnector1">
                <a:avLst/>
              </a:prstGeom>
              <a:noFill/>
              <a:ln w="50800" cap="flat">
                <a:solidFill>
                  <a:schemeClr val="accent5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pic>
            <p:nvPicPr>
              <p:cNvPr id="51" name="Graphic 50" descr="Video camera outline">
                <a:extLst>
                  <a:ext uri="{FF2B5EF4-FFF2-40B4-BE49-F238E27FC236}">
                    <a16:creationId xmlns:a16="http://schemas.microsoft.com/office/drawing/2014/main" id="{96897483-D137-C3D0-BCFC-36D38F4915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2450022">
                <a:off x="10250965" y="4776770"/>
                <a:ext cx="755703" cy="755703"/>
              </a:xfrm>
              <a:prstGeom prst="rect">
                <a:avLst/>
              </a:prstGeom>
            </p:spPr>
          </p:pic>
        </p:grp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E786FEA3-3ECF-8ADD-0AD3-69057BF6A0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41109" y="5206335"/>
              <a:ext cx="920149" cy="1408437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976FEFA-CFA6-1E2A-1E25-1BBE7ED91F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41109" y="5550600"/>
              <a:ext cx="920149" cy="1064172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79504DD-5D8A-2380-38C2-F62F6FC0F1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41109" y="6214811"/>
              <a:ext cx="530156" cy="382192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9DA9E36-F89B-FD75-CCF4-CC421E3661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41109" y="5458366"/>
              <a:ext cx="530156" cy="1147522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CC1CE25-3782-809E-FF2A-2730EB9F1C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41109" y="5990971"/>
              <a:ext cx="49292" cy="597621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712726B-DE85-3382-8949-78F16AD3A35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851688" y="6010356"/>
              <a:ext cx="192296" cy="586850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65D2ECA-D21A-31D1-B87B-573827E8B21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651116" y="6107874"/>
              <a:ext cx="392868" cy="489332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28AA210-FD45-67F8-AC20-02720DDC8D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478091" y="6369835"/>
              <a:ext cx="570237" cy="236052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43CF987-9AB9-F0A6-0C61-5765CC4284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48328" y="6480036"/>
              <a:ext cx="626975" cy="125851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mph" presetSubtype="128" accel="10000" decel="10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1" animBg="1"/>
      <p:bldP spid="41" grpId="0" animBg="1" advAuto="0"/>
      <p:bldP spid="42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E2E93-DF4A-AF11-D927-207C20F03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1EF026-92EE-CC62-9054-FDF183F44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Generation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3D Model 15">
                <a:extLst>
                  <a:ext uri="{FF2B5EF4-FFF2-40B4-BE49-F238E27FC236}">
                    <a16:creationId xmlns:a16="http://schemas.microsoft.com/office/drawing/2014/main" id="{43CB78C2-0873-EC49-5DE8-DA46715430F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857289" y="3052743"/>
              <a:ext cx="5622602" cy="2701290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5622602" cy="2701290"/>
                    </a:xfrm>
                    <a:prstGeom prst="rect">
                      <a:avLst/>
                    </a:prstGeom>
                  </am3d:spPr>
                  <am3d:camera>
                    <am3d:pos x="0" y="0" z="6806596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5112" d="1000000"/>
                    <am3d:preTrans dx="288182" dy="-13089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3849467" ay="12924" az="-26662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0473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3D Model 15">
                <a:extLst>
                  <a:ext uri="{FF2B5EF4-FFF2-40B4-BE49-F238E27FC236}">
                    <a16:creationId xmlns:a16="http://schemas.microsoft.com/office/drawing/2014/main" id="{43CB78C2-0873-EC49-5DE8-DA46715430F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57289" y="3052743"/>
                <a:ext cx="5622602" cy="2701290"/>
              </a:xfrm>
              <a:prstGeom prst="rect">
                <a:avLst/>
              </a:prstGeom>
            </p:spPr>
          </p:pic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C4B2898B-7CE9-6088-5DEC-B0A6B19732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105" t="12462" r="17479" b="17332"/>
          <a:stretch/>
        </p:blipFill>
        <p:spPr>
          <a:xfrm>
            <a:off x="16471471" y="3628269"/>
            <a:ext cx="2097974" cy="2051975"/>
          </a:xfrm>
          <a:prstGeom prst="ellipse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2FC44D8-2C77-D6E5-8304-395DBBBD83B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334" t="8616" r="13849" b="9645"/>
          <a:stretch/>
        </p:blipFill>
        <p:spPr>
          <a:xfrm>
            <a:off x="18391629" y="3628269"/>
            <a:ext cx="2097974" cy="2051975"/>
          </a:xfrm>
          <a:prstGeom prst="ellipse">
            <a:avLst/>
          </a:prstGeom>
        </p:spPr>
      </p:pic>
      <p:sp>
        <p:nvSpPr>
          <p:cNvPr id="40" name="Physically based">
            <a:extLst>
              <a:ext uri="{FF2B5EF4-FFF2-40B4-BE49-F238E27FC236}">
                <a16:creationId xmlns:a16="http://schemas.microsoft.com/office/drawing/2014/main" id="{5FDF3C7B-54BC-8ACB-22DF-E71C461CB0B0}"/>
              </a:ext>
            </a:extLst>
          </p:cNvPr>
          <p:cNvSpPr/>
          <p:nvPr/>
        </p:nvSpPr>
        <p:spPr>
          <a:xfrm>
            <a:off x="3795811" y="5931401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Surface Relief</a:t>
            </a:r>
            <a:endParaRPr dirty="0"/>
          </a:p>
        </p:txBody>
      </p:sp>
      <p:sp>
        <p:nvSpPr>
          <p:cNvPr id="41" name="Physically based">
            <a:extLst>
              <a:ext uri="{FF2B5EF4-FFF2-40B4-BE49-F238E27FC236}">
                <a16:creationId xmlns:a16="http://schemas.microsoft.com/office/drawing/2014/main" id="{DF8D2D29-1B65-AD7E-814D-8CA48EE545D9}"/>
              </a:ext>
            </a:extLst>
          </p:cNvPr>
          <p:cNvSpPr/>
          <p:nvPr/>
        </p:nvSpPr>
        <p:spPr>
          <a:xfrm>
            <a:off x="10238395" y="5931401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Material &amp; Viewing Direction</a:t>
            </a:r>
            <a:endParaRPr dirty="0"/>
          </a:p>
        </p:txBody>
      </p:sp>
      <p:sp>
        <p:nvSpPr>
          <p:cNvPr id="42" name="Physically based">
            <a:extLst>
              <a:ext uri="{FF2B5EF4-FFF2-40B4-BE49-F238E27FC236}">
                <a16:creationId xmlns:a16="http://schemas.microsoft.com/office/drawing/2014/main" id="{84AA7435-26EC-E8EE-9B3D-205B33E2A4E3}"/>
              </a:ext>
            </a:extLst>
          </p:cNvPr>
          <p:cNvSpPr/>
          <p:nvPr/>
        </p:nvSpPr>
        <p:spPr>
          <a:xfrm>
            <a:off x="16744045" y="5931400"/>
            <a:ext cx="3745558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rPr lang="en-US" dirty="0"/>
              <a:t>Lighting</a:t>
            </a:r>
            <a:endParaRPr dirty="0"/>
          </a:p>
        </p:txBody>
      </p:sp>
      <p:pic>
        <p:nvPicPr>
          <p:cNvPr id="2" name="Picture 1" descr="A group of purple balls&#10;&#10;AI-generated content may be incorrect.">
            <a:extLst>
              <a:ext uri="{FF2B5EF4-FFF2-40B4-BE49-F238E27FC236}">
                <a16:creationId xmlns:a16="http://schemas.microsoft.com/office/drawing/2014/main" id="{0DD64F8F-5E8E-FAB4-DE41-39343B6F58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5" r="1" b="10220"/>
          <a:stretch>
            <a:fillRect/>
          </a:stretch>
        </p:blipFill>
        <p:spPr>
          <a:xfrm>
            <a:off x="1599150" y="8683735"/>
            <a:ext cx="4063977" cy="3428990"/>
          </a:xfrm>
          <a:prstGeom prst="rect">
            <a:avLst/>
          </a:prstGeom>
        </p:spPr>
      </p:pic>
      <p:pic>
        <p:nvPicPr>
          <p:cNvPr id="4" name="Picture 3" descr="A group of black balls&#10;&#10;AI-generated content may be incorrect.">
            <a:extLst>
              <a:ext uri="{FF2B5EF4-FFF2-40B4-BE49-F238E27FC236}">
                <a16:creationId xmlns:a16="http://schemas.microsoft.com/office/drawing/2014/main" id="{459126FE-BBA0-E608-0411-A25452F3A7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6" r="3" b="11214"/>
          <a:stretch>
            <a:fillRect/>
          </a:stretch>
        </p:blipFill>
        <p:spPr>
          <a:xfrm>
            <a:off x="4986680" y="8683735"/>
            <a:ext cx="4083465" cy="3428990"/>
          </a:xfrm>
          <a:prstGeom prst="rect">
            <a:avLst/>
          </a:prstGeom>
        </p:spPr>
      </p:pic>
      <p:pic>
        <p:nvPicPr>
          <p:cNvPr id="8" name="Picture 7" descr="A close up of a group of round objects&#10;&#10;AI-generated content may be incorrect.">
            <a:extLst>
              <a:ext uri="{FF2B5EF4-FFF2-40B4-BE49-F238E27FC236}">
                <a16:creationId xmlns:a16="http://schemas.microsoft.com/office/drawing/2014/main" id="{880E17BD-671F-8DA1-3F14-684426F9A7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9" b="7206"/>
          <a:stretch>
            <a:fillRect/>
          </a:stretch>
        </p:blipFill>
        <p:spPr>
          <a:xfrm>
            <a:off x="8447422" y="8683735"/>
            <a:ext cx="4064005" cy="3428990"/>
          </a:xfrm>
          <a:prstGeom prst="rect">
            <a:avLst/>
          </a:prstGeom>
        </p:spPr>
      </p:pic>
      <p:pic>
        <p:nvPicPr>
          <p:cNvPr id="10" name="Picture 9" descr="A group of bubbles in a blue background&#10;&#10;AI-generated content may be incorrect.">
            <a:extLst>
              <a:ext uri="{FF2B5EF4-FFF2-40B4-BE49-F238E27FC236}">
                <a16:creationId xmlns:a16="http://schemas.microsoft.com/office/drawing/2014/main" id="{9F85B18A-6996-D2C7-07CE-6D57E75542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r="2" b="7289"/>
          <a:stretch>
            <a:fillRect/>
          </a:stretch>
        </p:blipFill>
        <p:spPr>
          <a:xfrm>
            <a:off x="11706370" y="8683725"/>
            <a:ext cx="4059916" cy="3429000"/>
          </a:xfrm>
          <a:prstGeom prst="rect">
            <a:avLst/>
          </a:prstGeom>
        </p:spPr>
      </p:pic>
      <p:pic>
        <p:nvPicPr>
          <p:cNvPr id="11" name="Picture 10" descr="A group of pink balls&#10;&#10;AI-generated content may be incorrect.">
            <a:extLst>
              <a:ext uri="{FF2B5EF4-FFF2-40B4-BE49-F238E27FC236}">
                <a16:creationId xmlns:a16="http://schemas.microsoft.com/office/drawing/2014/main" id="{D5DE009B-8CC8-1E02-D38F-55282403CF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" r="-4" b="15024"/>
          <a:stretch>
            <a:fillRect/>
          </a:stretch>
        </p:blipFill>
        <p:spPr>
          <a:xfrm>
            <a:off x="15147652" y="8683725"/>
            <a:ext cx="4087368" cy="3429000"/>
          </a:xfrm>
          <a:prstGeom prst="rect">
            <a:avLst/>
          </a:prstGeom>
        </p:spPr>
      </p:pic>
      <p:pic>
        <p:nvPicPr>
          <p:cNvPr id="12" name="Picture 11" descr="A group of purple bubbles&#10;&#10;AI-generated content may be incorrect.">
            <a:extLst>
              <a:ext uri="{FF2B5EF4-FFF2-40B4-BE49-F238E27FC236}">
                <a16:creationId xmlns:a16="http://schemas.microsoft.com/office/drawing/2014/main" id="{8D95948D-0B11-43DE-08B1-95295B5A0B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" r="2" b="14229"/>
          <a:stretch>
            <a:fillRect/>
          </a:stretch>
        </p:blipFill>
        <p:spPr>
          <a:xfrm>
            <a:off x="18541108" y="8683725"/>
            <a:ext cx="4059936" cy="3429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6E0B43-2854-887B-12AD-3AE3E13C7C6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17</a:t>
            </a:fld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D80E788-DFB8-D213-C7A1-CF41E72BD11B}"/>
              </a:ext>
            </a:extLst>
          </p:cNvPr>
          <p:cNvGrpSpPr/>
          <p:nvPr/>
        </p:nvGrpSpPr>
        <p:grpSpPr>
          <a:xfrm>
            <a:off x="10611857" y="3461316"/>
            <a:ext cx="2998634" cy="2816149"/>
            <a:chOff x="10250965" y="4776770"/>
            <a:chExt cx="3634401" cy="3413226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C82D6AB-396E-C589-50E8-C7C8CA61D33F}"/>
                </a:ext>
              </a:extLst>
            </p:cNvPr>
            <p:cNvGrpSpPr/>
            <p:nvPr/>
          </p:nvGrpSpPr>
          <p:grpSpPr>
            <a:xfrm>
              <a:off x="10250965" y="4776770"/>
              <a:ext cx="3634401" cy="3413226"/>
              <a:chOff x="10250965" y="4776770"/>
              <a:chExt cx="3634401" cy="3413226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646B63A1-1860-51AC-12D4-1FA3EE2AC8A4}"/>
                  </a:ext>
                </a:extLst>
              </p:cNvPr>
              <p:cNvGrpSpPr/>
              <p:nvPr/>
            </p:nvGrpSpPr>
            <p:grpSpPr>
              <a:xfrm>
                <a:off x="10400049" y="5007702"/>
                <a:ext cx="3485317" cy="2558493"/>
                <a:chOff x="2932473" y="6621771"/>
                <a:chExt cx="3485317" cy="3095776"/>
              </a:xfrm>
            </p:grpSpPr>
            <p:pic>
              <p:nvPicPr>
                <p:cNvPr id="70" name="Picture 69">
                  <a:extLst>
                    <a:ext uri="{FF2B5EF4-FFF2-40B4-BE49-F238E27FC236}">
                      <a16:creationId xmlns:a16="http://schemas.microsoft.com/office/drawing/2014/main" id="{88EEF065-F1B4-9784-3F76-AD7E71E9E8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32473" y="8527211"/>
                  <a:ext cx="3485317" cy="1190336"/>
                </a:xfrm>
                <a:prstGeom prst="rect">
                  <a:avLst/>
                </a:prstGeom>
              </p:spPr>
            </p:pic>
            <p:sp>
              <p:nvSpPr>
                <p:cNvPr id="71" name="Freeform 70">
                  <a:extLst>
                    <a:ext uri="{FF2B5EF4-FFF2-40B4-BE49-F238E27FC236}">
                      <a16:creationId xmlns:a16="http://schemas.microsoft.com/office/drawing/2014/main" id="{F1F2E1F5-3DF2-4461-D750-B8964757D91B}"/>
                    </a:ext>
                  </a:extLst>
                </p:cNvPr>
                <p:cNvSpPr/>
                <p:nvPr/>
              </p:nvSpPr>
              <p:spPr>
                <a:xfrm flipV="1">
                  <a:off x="3587331" y="6621771"/>
                  <a:ext cx="2175600" cy="1959749"/>
                </a:xfrm>
                <a:custGeom>
                  <a:avLst/>
                  <a:gdLst>
                    <a:gd name="connsiteX0" fmla="*/ 2112807 w 2175600"/>
                    <a:gd name="connsiteY0" fmla="*/ 1959218 h 1959749"/>
                    <a:gd name="connsiteX1" fmla="*/ 2135009 w 2175600"/>
                    <a:gd name="connsiteY1" fmla="*/ 1951669 h 1959749"/>
                    <a:gd name="connsiteX2" fmla="*/ 1846161 w 2175600"/>
                    <a:gd name="connsiteY2" fmla="*/ 767419 h 1959749"/>
                    <a:gd name="connsiteX3" fmla="*/ 1739003 w 2175600"/>
                    <a:gd name="connsiteY3" fmla="*/ 603892 h 1959749"/>
                    <a:gd name="connsiteX4" fmla="*/ 1786679 w 2175600"/>
                    <a:gd name="connsiteY4" fmla="*/ 546108 h 1959749"/>
                    <a:gd name="connsiteX5" fmla="*/ 1953492 w 2175600"/>
                    <a:gd name="connsiteY5" fmla="*/ 0 h 1959749"/>
                    <a:gd name="connsiteX6" fmla="*/ 976747 w 2175600"/>
                    <a:gd name="connsiteY6" fmla="*/ 0 h 1959749"/>
                    <a:gd name="connsiteX7" fmla="*/ 0 w 2175600"/>
                    <a:gd name="connsiteY7" fmla="*/ 0 h 1959749"/>
                    <a:gd name="connsiteX8" fmla="*/ 976746 w 2175600"/>
                    <a:gd name="connsiteY8" fmla="*/ 976746 h 1959749"/>
                    <a:gd name="connsiteX9" fmla="*/ 1076613 w 2175600"/>
                    <a:gd name="connsiteY9" fmla="*/ 971703 h 1959749"/>
                    <a:gd name="connsiteX10" fmla="*/ 1162019 w 2175600"/>
                    <a:gd name="connsiteY10" fmla="*/ 958669 h 1959749"/>
                    <a:gd name="connsiteX11" fmla="*/ 1266165 w 2175600"/>
                    <a:gd name="connsiteY11" fmla="*/ 1153821 h 1959749"/>
                    <a:gd name="connsiteX12" fmla="*/ 2112807 w 2175600"/>
                    <a:gd name="connsiteY12" fmla="*/ 1959218 h 1959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175600" h="1959749">
                      <a:moveTo>
                        <a:pt x="2112807" y="1959218"/>
                      </a:moveTo>
                      <a:cubicBezTo>
                        <a:pt x="2121526" y="1958196"/>
                        <a:pt x="2128967" y="1955694"/>
                        <a:pt x="2135009" y="1951669"/>
                      </a:cubicBezTo>
                      <a:cubicBezTo>
                        <a:pt x="2231675" y="1887269"/>
                        <a:pt x="2163460" y="1304153"/>
                        <a:pt x="1846161" y="767419"/>
                      </a:cubicBezTo>
                      <a:lnTo>
                        <a:pt x="1739003" y="603892"/>
                      </a:lnTo>
                      <a:lnTo>
                        <a:pt x="1786679" y="546108"/>
                      </a:lnTo>
                      <a:cubicBezTo>
                        <a:pt x="1891996" y="390218"/>
                        <a:pt x="1953492" y="202291"/>
                        <a:pt x="1953492" y="0"/>
                      </a:cubicBezTo>
                      <a:lnTo>
                        <a:pt x="976747" y="0"/>
                      </a:lnTo>
                      <a:lnTo>
                        <a:pt x="0" y="0"/>
                      </a:lnTo>
                      <a:cubicBezTo>
                        <a:pt x="0" y="539442"/>
                        <a:pt x="437304" y="976746"/>
                        <a:pt x="976746" y="976746"/>
                      </a:cubicBezTo>
                      <a:cubicBezTo>
                        <a:pt x="1010461" y="976746"/>
                        <a:pt x="1043777" y="975038"/>
                        <a:pt x="1076613" y="971703"/>
                      </a:cubicBezTo>
                      <a:lnTo>
                        <a:pt x="1162019" y="958669"/>
                      </a:lnTo>
                      <a:lnTo>
                        <a:pt x="1266165" y="1153821"/>
                      </a:lnTo>
                      <a:cubicBezTo>
                        <a:pt x="1563633" y="1657009"/>
                        <a:pt x="1982021" y="1974555"/>
                        <a:pt x="2112807" y="1959218"/>
                      </a:cubicBezTo>
                      <a:close/>
                    </a:path>
                  </a:pathLst>
                </a:custGeom>
                <a:noFill/>
                <a:ln w="28575" cap="flat">
                  <a:solidFill>
                    <a:schemeClr val="tx1"/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noAutofit/>
                </a:bodyPr>
                <a:lstStyle/>
                <a:p>
                  <a:pPr marL="0" marR="0" indent="0" algn="ctr" defTabSz="4572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0" i="0" u="none" strike="noStrike" cap="none" spc="0" normalizeH="0" baseline="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effectLst/>
                    <a:uFillTx/>
                    <a:latin typeface="Graphik-Medium"/>
                    <a:ea typeface="Graphik-Medium"/>
                    <a:cs typeface="Graphik-Medium"/>
                    <a:sym typeface="Graphik Medium"/>
                  </a:endParaRPr>
                </a:p>
              </p:txBody>
            </p:sp>
          </p:grpSp>
          <p:sp>
            <p:nvSpPr>
              <p:cNvPr id="67" name="Pie 66">
                <a:extLst>
                  <a:ext uri="{FF2B5EF4-FFF2-40B4-BE49-F238E27FC236}">
                    <a16:creationId xmlns:a16="http://schemas.microsoft.com/office/drawing/2014/main" id="{5822C07D-4029-C088-4D54-D7D855E5F198}"/>
                  </a:ext>
                </a:extLst>
              </p:cNvPr>
              <p:cNvSpPr/>
              <p:nvPr/>
            </p:nvSpPr>
            <p:spPr>
              <a:xfrm>
                <a:off x="10413697" y="4985160"/>
                <a:ext cx="3260909" cy="3204836"/>
              </a:xfrm>
              <a:prstGeom prst="pie">
                <a:avLst>
                  <a:gd name="adj1" fmla="val 10800000"/>
                  <a:gd name="adj2" fmla="val 16200000"/>
                </a:avLst>
              </a:prstGeom>
              <a:noFill/>
              <a:ln w="28575" cap="flat">
                <a:solidFill>
                  <a:schemeClr val="accent5">
                    <a:lumMod val="60000"/>
                    <a:lumOff val="40000"/>
                  </a:schemeClr>
                </a:solidFill>
                <a:prstDash val="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Graphik-Medium"/>
                  <a:ea typeface="Graphik-Medium"/>
                  <a:cs typeface="Graphik-Medium"/>
                  <a:sym typeface="Graphik Medium"/>
                </a:endParaRPr>
              </a:p>
            </p:txBody>
          </p: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19D751C6-8DD5-5A91-D434-A2156C4225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83590" y="5518274"/>
                <a:ext cx="1148064" cy="1094188"/>
              </a:xfrm>
              <a:prstGeom prst="straightConnector1">
                <a:avLst/>
              </a:prstGeom>
              <a:noFill/>
              <a:ln w="50800" cap="flat">
                <a:solidFill>
                  <a:schemeClr val="accent5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pic>
            <p:nvPicPr>
              <p:cNvPr id="69" name="Graphic 68" descr="Video camera outline">
                <a:extLst>
                  <a:ext uri="{FF2B5EF4-FFF2-40B4-BE49-F238E27FC236}">
                    <a16:creationId xmlns:a16="http://schemas.microsoft.com/office/drawing/2014/main" id="{145EC35D-3064-E7F2-373D-9A704C4D30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 rot="2450022">
                <a:off x="10250965" y="4776770"/>
                <a:ext cx="755703" cy="755703"/>
              </a:xfrm>
              <a:prstGeom prst="rect">
                <a:avLst/>
              </a:prstGeom>
            </p:spPr>
          </p:pic>
        </p:grp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44909154-5F65-D383-7E8B-A2D10A0D78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25164" y="5201995"/>
              <a:ext cx="920149" cy="1408438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1AFEBF52-D9E2-26CA-E186-E4A16B29DC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25164" y="5546259"/>
              <a:ext cx="920149" cy="1064172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9E23B189-ADEA-BA33-B4CA-26137D57EA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25164" y="6210471"/>
              <a:ext cx="530156" cy="382192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93A85ADC-D231-A7D9-45B9-D719DE166C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25164" y="5454026"/>
              <a:ext cx="530156" cy="1147523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90E8E1B8-7F66-BB45-7834-59E9D624A3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25164" y="5986630"/>
              <a:ext cx="49292" cy="597621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5BC8DFE6-C284-2563-CB48-50154CBF8C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835743" y="6006015"/>
              <a:ext cx="192296" cy="586850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36371A2A-7D5C-97D2-5C7A-9FC780B97C1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635171" y="6103533"/>
              <a:ext cx="392867" cy="489332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E2F3EF1-911A-66DE-1E54-616761B5F5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475633" y="6373011"/>
              <a:ext cx="570237" cy="236052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C64F8B73-1E2A-A1A1-FC70-F834CC2CA4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32382" y="6475322"/>
              <a:ext cx="626975" cy="125851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963254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9508D-8BF6-95AF-0E8F-8971DB27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965524-C393-BF50-292D-24DCFBD45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Neural Networks on Glossiness</a:t>
            </a:r>
          </a:p>
        </p:txBody>
      </p:sp>
      <p:pic>
        <p:nvPicPr>
          <p:cNvPr id="2" name="Picture 1" descr="A group of purple balls&#10;&#10;AI-generated content may be incorrect.">
            <a:extLst>
              <a:ext uri="{FF2B5EF4-FFF2-40B4-BE49-F238E27FC236}">
                <a16:creationId xmlns:a16="http://schemas.microsoft.com/office/drawing/2014/main" id="{26EA9526-EBE3-1C7D-5723-EA57895B5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5" r="1" b="10220"/>
          <a:stretch>
            <a:fillRect/>
          </a:stretch>
        </p:blipFill>
        <p:spPr>
          <a:xfrm>
            <a:off x="1270000" y="2370237"/>
            <a:ext cx="4063977" cy="3428990"/>
          </a:xfrm>
          <a:prstGeom prst="rect">
            <a:avLst/>
          </a:prstGeom>
        </p:spPr>
      </p:pic>
      <p:pic>
        <p:nvPicPr>
          <p:cNvPr id="4" name="Picture 3" descr="A group of black balls&#10;&#10;AI-generated content may be incorrect.">
            <a:extLst>
              <a:ext uri="{FF2B5EF4-FFF2-40B4-BE49-F238E27FC236}">
                <a16:creationId xmlns:a16="http://schemas.microsoft.com/office/drawing/2014/main" id="{156BEAB3-EE0B-0327-A865-1DA3C6E7E6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6" r="3" b="11214"/>
          <a:stretch>
            <a:fillRect/>
          </a:stretch>
        </p:blipFill>
        <p:spPr>
          <a:xfrm>
            <a:off x="1293539" y="3681685"/>
            <a:ext cx="4038155" cy="3428990"/>
          </a:xfrm>
          <a:prstGeom prst="rect">
            <a:avLst/>
          </a:prstGeom>
        </p:spPr>
      </p:pic>
      <p:pic>
        <p:nvPicPr>
          <p:cNvPr id="8" name="Picture 7" descr="A close up of a group of round objects&#10;&#10;AI-generated content may be incorrect.">
            <a:extLst>
              <a:ext uri="{FF2B5EF4-FFF2-40B4-BE49-F238E27FC236}">
                <a16:creationId xmlns:a16="http://schemas.microsoft.com/office/drawing/2014/main" id="{5899ACC9-DC2B-E03B-951E-1541D6FB68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9" b="7206"/>
          <a:stretch>
            <a:fillRect/>
          </a:stretch>
        </p:blipFill>
        <p:spPr>
          <a:xfrm>
            <a:off x="1272234" y="4993133"/>
            <a:ext cx="4064005" cy="3428990"/>
          </a:xfrm>
          <a:prstGeom prst="rect">
            <a:avLst/>
          </a:prstGeom>
        </p:spPr>
      </p:pic>
      <p:pic>
        <p:nvPicPr>
          <p:cNvPr id="10" name="Picture 9" descr="A group of bubbles in a blue background&#10;&#10;AI-generated content may be incorrect.">
            <a:extLst>
              <a:ext uri="{FF2B5EF4-FFF2-40B4-BE49-F238E27FC236}">
                <a16:creationId xmlns:a16="http://schemas.microsoft.com/office/drawing/2014/main" id="{7A6F3D76-69B5-2DF9-636A-212703DB47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r="2" b="7289"/>
          <a:stretch>
            <a:fillRect/>
          </a:stretch>
        </p:blipFill>
        <p:spPr>
          <a:xfrm>
            <a:off x="1271788" y="6202274"/>
            <a:ext cx="4059916" cy="3429000"/>
          </a:xfrm>
          <a:prstGeom prst="rect">
            <a:avLst/>
          </a:prstGeom>
        </p:spPr>
      </p:pic>
      <p:pic>
        <p:nvPicPr>
          <p:cNvPr id="11" name="Picture 10" descr="A group of pink balls&#10;&#10;AI-generated content may be incorrect.">
            <a:extLst>
              <a:ext uri="{FF2B5EF4-FFF2-40B4-BE49-F238E27FC236}">
                <a16:creationId xmlns:a16="http://schemas.microsoft.com/office/drawing/2014/main" id="{3C9F2086-86FB-3B8A-BBEB-36CA036E2E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" r="-4" b="15024"/>
          <a:stretch>
            <a:fillRect/>
          </a:stretch>
        </p:blipFill>
        <p:spPr>
          <a:xfrm>
            <a:off x="1275067" y="7356664"/>
            <a:ext cx="4063406" cy="3429000"/>
          </a:xfrm>
          <a:prstGeom prst="rect">
            <a:avLst/>
          </a:prstGeom>
        </p:spPr>
      </p:pic>
      <p:pic>
        <p:nvPicPr>
          <p:cNvPr id="12" name="Picture 11" descr="A group of purple bubbles&#10;&#10;AI-generated content may be incorrect.">
            <a:extLst>
              <a:ext uri="{FF2B5EF4-FFF2-40B4-BE49-F238E27FC236}">
                <a16:creationId xmlns:a16="http://schemas.microsoft.com/office/drawing/2014/main" id="{19559099-DCD7-7759-E7B1-40D776A7C3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" r="2" b="14229"/>
          <a:stretch>
            <a:fillRect/>
          </a:stretch>
        </p:blipFill>
        <p:spPr>
          <a:xfrm>
            <a:off x="1271788" y="8776245"/>
            <a:ext cx="4059936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4EB2516-17EF-E95A-3DD3-1768B9B4F1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80911" y="9823404"/>
            <a:ext cx="8281315" cy="2742278"/>
          </a:xfrm>
          <a:prstGeom prst="rect">
            <a:avLst/>
          </a:prstGeom>
        </p:spPr>
      </p:pic>
      <p:pic>
        <p:nvPicPr>
          <p:cNvPr id="23" name="Picture 22" descr="A diagram of a process of encoder&#10;&#10;AI-generated content may be incorrect.">
            <a:extLst>
              <a:ext uri="{FF2B5EF4-FFF2-40B4-BE49-F238E27FC236}">
                <a16:creationId xmlns:a16="http://schemas.microsoft.com/office/drawing/2014/main" id="{0D9CCD88-21BD-9D25-0288-06DF4390E7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t="46221" r="-62" b="-4326"/>
          <a:stretch/>
        </p:blipFill>
        <p:spPr>
          <a:xfrm>
            <a:off x="10480911" y="5725606"/>
            <a:ext cx="5411906" cy="3905668"/>
          </a:xfrm>
          <a:prstGeom prst="rect">
            <a:avLst/>
          </a:prstGeom>
        </p:spPr>
      </p:pic>
      <p:pic>
        <p:nvPicPr>
          <p:cNvPr id="21" name="Picture 20" descr="A diagram of a process of encoder&#10;&#10;AI-generated content may be incorrect.">
            <a:extLst>
              <a:ext uri="{FF2B5EF4-FFF2-40B4-BE49-F238E27FC236}">
                <a16:creationId xmlns:a16="http://schemas.microsoft.com/office/drawing/2014/main" id="{46988AD4-50A5-56C9-798A-03BDEE5A50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80"/>
          <a:stretch/>
        </p:blipFill>
        <p:spPr>
          <a:xfrm>
            <a:off x="10485456" y="2767348"/>
            <a:ext cx="5411905" cy="3180751"/>
          </a:xfrm>
          <a:prstGeom prst="rect">
            <a:avLst/>
          </a:prstGeom>
        </p:spPr>
      </p:pic>
      <p:pic>
        <p:nvPicPr>
          <p:cNvPr id="24" name="Picture 23" descr="A diagram of a process of encoder&#10;&#10;AI-generated content may be incorrect.">
            <a:extLst>
              <a:ext uri="{FF2B5EF4-FFF2-40B4-BE49-F238E27FC236}">
                <a16:creationId xmlns:a16="http://schemas.microsoft.com/office/drawing/2014/main" id="{2F46E0E2-FC02-B4E0-9FD4-44ADE36906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98" t="73717" r="-62" b="13663"/>
          <a:stretch/>
        </p:blipFill>
        <p:spPr>
          <a:xfrm>
            <a:off x="18762226" y="11018981"/>
            <a:ext cx="914237" cy="562768"/>
          </a:xfrm>
          <a:prstGeom prst="rect">
            <a:avLst/>
          </a:prstGeom>
        </p:spPr>
      </p:pic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997F3F47-2D8F-3D87-7A05-6F9F6DFE2BE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18</a:t>
            </a:fld>
            <a:endParaRPr lang="en-US"/>
          </a:p>
        </p:txBody>
      </p:sp>
      <p:sp>
        <p:nvSpPr>
          <p:cNvPr id="26" name="Render">
            <a:extLst>
              <a:ext uri="{FF2B5EF4-FFF2-40B4-BE49-F238E27FC236}">
                <a16:creationId xmlns:a16="http://schemas.microsoft.com/office/drawing/2014/main" id="{B75C1428-69A0-374A-5592-4B535980E2DA}"/>
              </a:ext>
            </a:extLst>
          </p:cNvPr>
          <p:cNvSpPr/>
          <p:nvPr/>
        </p:nvSpPr>
        <p:spPr>
          <a:xfrm>
            <a:off x="6080916" y="3973589"/>
            <a:ext cx="3657601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Unsupervised: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PixelVAE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27" name="Render">
            <a:extLst>
              <a:ext uri="{FF2B5EF4-FFF2-40B4-BE49-F238E27FC236}">
                <a16:creationId xmlns:a16="http://schemas.microsoft.com/office/drawing/2014/main" id="{B5F241A4-0120-4379-8690-3AE627FE9E41}"/>
              </a:ext>
            </a:extLst>
          </p:cNvPr>
          <p:cNvSpPr/>
          <p:nvPr/>
        </p:nvSpPr>
        <p:spPr>
          <a:xfrm>
            <a:off x="6080916" y="7620153"/>
            <a:ext cx="3657601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Fine-tuned unsupervised network on glossiness: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PixelVAE</a:t>
            </a:r>
            <a:r>
              <a:rPr lang="en-US" dirty="0"/>
              <a:t> + Regression)</a:t>
            </a:r>
            <a:endParaRPr dirty="0"/>
          </a:p>
        </p:txBody>
      </p:sp>
      <p:sp>
        <p:nvSpPr>
          <p:cNvPr id="28" name="Render">
            <a:extLst>
              <a:ext uri="{FF2B5EF4-FFF2-40B4-BE49-F238E27FC236}">
                <a16:creationId xmlns:a16="http://schemas.microsoft.com/office/drawing/2014/main" id="{20CF20D6-0B3C-4C26-E385-DF7792481D4C}"/>
              </a:ext>
            </a:extLst>
          </p:cNvPr>
          <p:cNvSpPr/>
          <p:nvPr/>
        </p:nvSpPr>
        <p:spPr>
          <a:xfrm>
            <a:off x="6080916" y="10723127"/>
            <a:ext cx="3657601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Supervised: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ConvNext</a:t>
            </a:r>
            <a:r>
              <a:rPr lang="en-US" dirty="0"/>
              <a:t>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8498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8D897-A1C9-3120-7537-56DC595D9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pasted-movie.png" descr="pasted-movie.png">
            <a:extLst>
              <a:ext uri="{FF2B5EF4-FFF2-40B4-BE49-F238E27FC236}">
                <a16:creationId xmlns:a16="http://schemas.microsoft.com/office/drawing/2014/main" id="{A52C122B-75F5-8F97-6BA5-A69545974B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022" r="65461"/>
          <a:stretch>
            <a:fillRect/>
          </a:stretch>
        </p:blipFill>
        <p:spPr>
          <a:xfrm>
            <a:off x="13220176" y="3226743"/>
            <a:ext cx="10965317" cy="714133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C3906EE-8D9D-9FDC-F0CD-875B8274A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Controversial Scene </a:t>
            </a:r>
            <a:r>
              <a:rPr lang="en-US" dirty="0" err="1"/>
              <a:t>Optimisation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C085EC-7768-ACF4-796C-E9EACBB5C7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3358" y="5125003"/>
            <a:ext cx="3832448" cy="3832448"/>
          </a:xfrm>
          <a:prstGeom prst="rect">
            <a:avLst/>
          </a:prstGeom>
        </p:spPr>
      </p:pic>
      <p:grpSp>
        <p:nvGrpSpPr>
          <p:cNvPr id="6" name="Group">
            <a:extLst>
              <a:ext uri="{FF2B5EF4-FFF2-40B4-BE49-F238E27FC236}">
                <a16:creationId xmlns:a16="http://schemas.microsoft.com/office/drawing/2014/main" id="{B1737AC5-E2D8-A9EA-7A74-7E322AA54BBB}"/>
              </a:ext>
            </a:extLst>
          </p:cNvPr>
          <p:cNvGrpSpPr/>
          <p:nvPr/>
        </p:nvGrpSpPr>
        <p:grpSpPr>
          <a:xfrm>
            <a:off x="2546111" y="5109587"/>
            <a:ext cx="3730457" cy="6220026"/>
            <a:chOff x="0" y="0"/>
            <a:chExt cx="3730455" cy="6220025"/>
          </a:xfrm>
        </p:grpSpPr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3FC5C5FF-0441-636C-9325-C8D10C8A1DA2}"/>
                </a:ext>
              </a:extLst>
            </p:cNvPr>
            <p:cNvSpPr/>
            <p:nvPr/>
          </p:nvSpPr>
          <p:spPr>
            <a:xfrm>
              <a:off x="0" y="0"/>
              <a:ext cx="3730456" cy="6220026"/>
            </a:xfrm>
            <a:prstGeom prst="roundRect">
              <a:avLst>
                <a:gd name="adj" fmla="val 5601"/>
              </a:avLst>
            </a:prstGeom>
            <a:gradFill flip="none" rotWithShape="1">
              <a:gsLst>
                <a:gs pos="0">
                  <a:schemeClr val="accent1">
                    <a:hueOff val="-446844"/>
                    <a:satOff val="-6226"/>
                    <a:lumOff val="18873"/>
                  </a:schemeClr>
                </a:gs>
                <a:gs pos="100000">
                  <a:schemeClr val="accent1">
                    <a:hueOff val="-15665233"/>
                    <a:satOff val="-9367"/>
                    <a:lumOff val="13315"/>
                  </a:schemeClr>
                </a:gs>
              </a:gsLst>
              <a:lin ang="4005846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Graphik-Medium"/>
                  <a:ea typeface="Graphik-Medium"/>
                  <a:cs typeface="Graphik-Medium"/>
                  <a:sym typeface="Graphik Medium"/>
                </a:defRPr>
              </a:pPr>
              <a:endParaRPr/>
            </a:p>
          </p:txBody>
        </p:sp>
        <p:sp>
          <p:nvSpPr>
            <p:cNvPr id="8" name="Geometry">
              <a:extLst>
                <a:ext uri="{FF2B5EF4-FFF2-40B4-BE49-F238E27FC236}">
                  <a16:creationId xmlns:a16="http://schemas.microsoft.com/office/drawing/2014/main" id="{5C627821-412E-89AB-7C21-16F09E7FF4BD}"/>
                </a:ext>
              </a:extLst>
            </p:cNvPr>
            <p:cNvSpPr/>
            <p:nvPr/>
          </p:nvSpPr>
          <p:spPr>
            <a:xfrm>
              <a:off x="247285" y="714716"/>
              <a:ext cx="3235886" cy="1130199"/>
            </a:xfrm>
            <a:prstGeom prst="roundRect">
              <a:avLst>
                <a:gd name="adj" fmla="val 12232"/>
              </a:avLst>
            </a:prstGeom>
            <a:solidFill>
              <a:srgbClr val="FFFFFF">
                <a:alpha val="3726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lvl1pPr>
            </a:lstStyle>
            <a:p>
              <a:r>
                <a:rPr dirty="0"/>
                <a:t>Geometry</a:t>
              </a:r>
              <a:br>
                <a:rPr lang="en-US" dirty="0"/>
              </a:br>
              <a:r>
                <a:rPr lang="en-US" dirty="0"/>
                <a:t>(fixed)</a:t>
              </a:r>
              <a:endParaRPr dirty="0"/>
            </a:p>
          </p:txBody>
        </p:sp>
        <p:sp>
          <p:nvSpPr>
            <p:cNvPr id="9" name="Material">
              <a:extLst>
                <a:ext uri="{FF2B5EF4-FFF2-40B4-BE49-F238E27FC236}">
                  <a16:creationId xmlns:a16="http://schemas.microsoft.com/office/drawing/2014/main" id="{6D544E77-DB96-6E68-4C11-602A23C91F3A}"/>
                </a:ext>
              </a:extLst>
            </p:cNvPr>
            <p:cNvSpPr/>
            <p:nvPr/>
          </p:nvSpPr>
          <p:spPr>
            <a:xfrm>
              <a:off x="247285" y="2072684"/>
              <a:ext cx="3235886" cy="1130199"/>
            </a:xfrm>
            <a:prstGeom prst="roundRect">
              <a:avLst>
                <a:gd name="adj" fmla="val 12232"/>
              </a:avLst>
            </a:prstGeom>
            <a:ln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lvl1pPr>
            </a:lstStyle>
            <a:p>
              <a:r>
                <a:rPr dirty="0"/>
                <a:t>Material</a:t>
              </a:r>
            </a:p>
          </p:txBody>
        </p:sp>
        <p:sp>
          <p:nvSpPr>
            <p:cNvPr id="10" name="Light">
              <a:extLst>
                <a:ext uri="{FF2B5EF4-FFF2-40B4-BE49-F238E27FC236}">
                  <a16:creationId xmlns:a16="http://schemas.microsoft.com/office/drawing/2014/main" id="{A06F8E78-14FB-C3BB-8583-BA389A207D57}"/>
                </a:ext>
              </a:extLst>
            </p:cNvPr>
            <p:cNvSpPr/>
            <p:nvPr/>
          </p:nvSpPr>
          <p:spPr>
            <a:xfrm>
              <a:off x="247285" y="3445293"/>
              <a:ext cx="3235886" cy="1130199"/>
            </a:xfrm>
            <a:prstGeom prst="roundRect">
              <a:avLst>
                <a:gd name="adj" fmla="val 12232"/>
              </a:avLst>
            </a:prstGeom>
            <a:solidFill>
              <a:srgbClr val="FFFFFF">
                <a:alpha val="3726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lvl1pPr>
            </a:lstStyle>
            <a:p>
              <a:r>
                <a:rPr dirty="0"/>
                <a:t>Light</a:t>
              </a:r>
              <a:br>
                <a:rPr lang="en-US" dirty="0"/>
              </a:br>
              <a:r>
                <a:rPr lang="en-US" dirty="0"/>
                <a:t>(fixed)</a:t>
              </a:r>
              <a:endParaRPr dirty="0"/>
            </a:p>
          </p:txBody>
        </p:sp>
        <p:sp>
          <p:nvSpPr>
            <p:cNvPr id="11" name="Camera">
              <a:extLst>
                <a:ext uri="{FF2B5EF4-FFF2-40B4-BE49-F238E27FC236}">
                  <a16:creationId xmlns:a16="http://schemas.microsoft.com/office/drawing/2014/main" id="{8BBBE259-2FF1-29A5-A3C5-387BD589B189}"/>
                </a:ext>
              </a:extLst>
            </p:cNvPr>
            <p:cNvSpPr/>
            <p:nvPr/>
          </p:nvSpPr>
          <p:spPr>
            <a:xfrm>
              <a:off x="247285" y="4817902"/>
              <a:ext cx="3235886" cy="1130199"/>
            </a:xfrm>
            <a:prstGeom prst="roundRect">
              <a:avLst>
                <a:gd name="adj" fmla="val 12232"/>
              </a:avLst>
            </a:prstGeom>
            <a:solidFill>
              <a:srgbClr val="FFFFFF">
                <a:alpha val="3726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spcBef>
                  <a:spcPts val="0"/>
                </a:spcBef>
                <a:defRPr sz="3200">
                  <a:latin typeface="Graphik-Medium"/>
                  <a:ea typeface="Graphik-Medium"/>
                  <a:cs typeface="Graphik-Medium"/>
                  <a:sym typeface="Graphik Medium"/>
                </a:defRPr>
              </a:lvl1pPr>
            </a:lstStyle>
            <a:p>
              <a:r>
                <a:rPr dirty="0"/>
                <a:t>Camera</a:t>
              </a:r>
              <a:br>
                <a:rPr lang="en-US" dirty="0"/>
              </a:br>
              <a:r>
                <a:rPr lang="en-US" dirty="0"/>
                <a:t>(fixed)</a:t>
              </a:r>
              <a:endParaRPr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Scene Parameters">
                  <a:extLst>
                    <a:ext uri="{FF2B5EF4-FFF2-40B4-BE49-F238E27FC236}">
                      <a16:creationId xmlns:a16="http://schemas.microsoft.com/office/drawing/2014/main" id="{B661E784-9787-1566-BB62-E3A10EC97BA1}"/>
                    </a:ext>
                  </a:extLst>
                </p:cNvPr>
                <p:cNvSpPr/>
                <p:nvPr/>
              </p:nvSpPr>
              <p:spPr>
                <a:xfrm>
                  <a:off x="247285" y="77035"/>
                  <a:ext cx="3235886" cy="494102"/>
                </a:xfrm>
                <a:prstGeom prst="roundRect">
                  <a:avLst>
                    <a:gd name="adj" fmla="val 27978"/>
                  </a:avLst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 defTabSz="457200">
                    <a:spcBef>
                      <a:spcPts val="0"/>
                    </a:spcBef>
                    <a:defRPr sz="1900">
                      <a:latin typeface="Graphik-Medium"/>
                      <a:ea typeface="Graphik-Medium"/>
                      <a:cs typeface="Graphik-Medium"/>
                      <a:sym typeface="Graphik Medium"/>
                    </a:defRPr>
                  </a:pPr>
                  <a:r>
                    <a:rPr dirty="0"/>
                    <a:t>Scene Parameters </a:t>
                  </a:r>
                  <a14:m>
                    <m:oMath xmlns:m="http://schemas.openxmlformats.org/officeDocument/2006/math">
                      <m:r>
                        <a:rPr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a14:m>
                  <a:br>
                    <a:rPr dirty="0"/>
                  </a:br>
                  <a:endParaRPr dirty="0"/>
                </a:p>
              </p:txBody>
            </p:sp>
          </mc:Choice>
          <mc:Fallback xmlns="">
            <p:sp>
              <p:nvSpPr>
                <p:cNvPr id="12" name="Scene Parameters">
                  <a:extLst>
                    <a:ext uri="{FF2B5EF4-FFF2-40B4-BE49-F238E27FC236}">
                      <a16:creationId xmlns:a16="http://schemas.microsoft.com/office/drawing/2014/main" id="{B661E784-9787-1566-BB62-E3A10EC97BA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285" y="77035"/>
                  <a:ext cx="3235886" cy="494102"/>
                </a:xfrm>
                <a:prstGeom prst="roundRect">
                  <a:avLst>
                    <a:gd name="adj" fmla="val 27978"/>
                  </a:avLst>
                </a:prstGeom>
                <a:blipFill>
                  <a:blip r:embed="rId6"/>
                  <a:stretch>
                    <a:fillRect t="-20000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Arrow">
            <a:extLst>
              <a:ext uri="{FF2B5EF4-FFF2-40B4-BE49-F238E27FC236}">
                <a16:creationId xmlns:a16="http://schemas.microsoft.com/office/drawing/2014/main" id="{26D814B6-6914-0940-5781-34F5BC97AA9A}"/>
              </a:ext>
            </a:extLst>
          </p:cNvPr>
          <p:cNvSpPr/>
          <p:nvPr/>
        </p:nvSpPr>
        <p:spPr>
          <a:xfrm>
            <a:off x="6276570" y="6521678"/>
            <a:ext cx="2466788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/>
          </a:p>
        </p:txBody>
      </p:sp>
      <p:sp>
        <p:nvSpPr>
          <p:cNvPr id="14" name="Render">
            <a:extLst>
              <a:ext uri="{FF2B5EF4-FFF2-40B4-BE49-F238E27FC236}">
                <a16:creationId xmlns:a16="http://schemas.microsoft.com/office/drawing/2014/main" id="{EB16F5AB-674F-CA0D-7EC2-AC7FCE30BDF9}"/>
              </a:ext>
            </a:extLst>
          </p:cNvPr>
          <p:cNvSpPr/>
          <p:nvPr/>
        </p:nvSpPr>
        <p:spPr>
          <a:xfrm>
            <a:off x="5681163" y="5826838"/>
            <a:ext cx="3657601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dirty="0"/>
              <a:t>Render</a:t>
            </a:r>
          </a:p>
        </p:txBody>
      </p:sp>
      <p:sp>
        <p:nvSpPr>
          <p:cNvPr id="17" name="Arrow">
            <a:extLst>
              <a:ext uri="{FF2B5EF4-FFF2-40B4-BE49-F238E27FC236}">
                <a16:creationId xmlns:a16="http://schemas.microsoft.com/office/drawing/2014/main" id="{55D6D482-5D8A-6FCE-35E8-C310DE9A7A6D}"/>
              </a:ext>
            </a:extLst>
          </p:cNvPr>
          <p:cNvSpPr/>
          <p:nvPr/>
        </p:nvSpPr>
        <p:spPr>
          <a:xfrm>
            <a:off x="12575806" y="5488457"/>
            <a:ext cx="2466788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 dirty="0"/>
          </a:p>
        </p:txBody>
      </p:sp>
      <p:sp>
        <p:nvSpPr>
          <p:cNvPr id="18" name="Arrow">
            <a:extLst>
              <a:ext uri="{FF2B5EF4-FFF2-40B4-BE49-F238E27FC236}">
                <a16:creationId xmlns:a16="http://schemas.microsoft.com/office/drawing/2014/main" id="{230E7137-BFCD-35BF-2AF0-7F337609E402}"/>
              </a:ext>
            </a:extLst>
          </p:cNvPr>
          <p:cNvSpPr/>
          <p:nvPr/>
        </p:nvSpPr>
        <p:spPr>
          <a:xfrm>
            <a:off x="12575806" y="7222954"/>
            <a:ext cx="2466788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 dirty="0"/>
          </a:p>
        </p:txBody>
      </p:sp>
      <p:sp>
        <p:nvSpPr>
          <p:cNvPr id="19" name="Arrow">
            <a:extLst>
              <a:ext uri="{FF2B5EF4-FFF2-40B4-BE49-F238E27FC236}">
                <a16:creationId xmlns:a16="http://schemas.microsoft.com/office/drawing/2014/main" id="{43F516E8-B164-C1D4-3064-827C572E861A}"/>
              </a:ext>
            </a:extLst>
          </p:cNvPr>
          <p:cNvSpPr/>
          <p:nvPr/>
        </p:nvSpPr>
        <p:spPr>
          <a:xfrm rot="10800000">
            <a:off x="6266730" y="9687190"/>
            <a:ext cx="8775864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32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pPr>
            <a:endParaRPr dirty="0"/>
          </a:p>
        </p:txBody>
      </p:sp>
      <p:sp>
        <p:nvSpPr>
          <p:cNvPr id="20" name="Render">
            <a:extLst>
              <a:ext uri="{FF2B5EF4-FFF2-40B4-BE49-F238E27FC236}">
                <a16:creationId xmlns:a16="http://schemas.microsoft.com/office/drawing/2014/main" id="{796F59CE-E84E-F862-4833-363E86DECF9B}"/>
              </a:ext>
            </a:extLst>
          </p:cNvPr>
          <p:cNvSpPr/>
          <p:nvPr/>
        </p:nvSpPr>
        <p:spPr>
          <a:xfrm>
            <a:off x="8826645" y="10882643"/>
            <a:ext cx="3657601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Compute gradient and update scene parameters.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8CB383-35DB-A550-F258-21C8091B909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19</a:t>
            </a:fld>
            <a:endParaRPr lang="en-US"/>
          </a:p>
        </p:txBody>
      </p:sp>
      <p:sp>
        <p:nvSpPr>
          <p:cNvPr id="4" name="Render">
            <a:extLst>
              <a:ext uri="{FF2B5EF4-FFF2-40B4-BE49-F238E27FC236}">
                <a16:creationId xmlns:a16="http://schemas.microsoft.com/office/drawing/2014/main" id="{4A091F10-FB3F-339B-615C-94C5E362770E}"/>
              </a:ext>
            </a:extLst>
          </p:cNvPr>
          <p:cNvSpPr/>
          <p:nvPr/>
        </p:nvSpPr>
        <p:spPr>
          <a:xfrm>
            <a:off x="11664330" y="5137052"/>
            <a:ext cx="3657601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Model A</a:t>
            </a:r>
            <a:br>
              <a:rPr lang="en-US" dirty="0"/>
            </a:br>
            <a:r>
              <a:rPr lang="en-US" dirty="0"/>
              <a:t>↑</a:t>
            </a:r>
            <a:endParaRPr dirty="0"/>
          </a:p>
        </p:txBody>
      </p:sp>
      <p:sp>
        <p:nvSpPr>
          <p:cNvPr id="15" name="Render">
            <a:extLst>
              <a:ext uri="{FF2B5EF4-FFF2-40B4-BE49-F238E27FC236}">
                <a16:creationId xmlns:a16="http://schemas.microsoft.com/office/drawing/2014/main" id="{7EE15BB6-1985-C7F9-6A5F-C3F25420407D}"/>
              </a:ext>
            </a:extLst>
          </p:cNvPr>
          <p:cNvSpPr/>
          <p:nvPr/>
        </p:nvSpPr>
        <p:spPr>
          <a:xfrm>
            <a:off x="11664331" y="8272198"/>
            <a:ext cx="3657601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Model B</a:t>
            </a:r>
          </a:p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↓</a:t>
            </a:r>
            <a:endParaRPr dirty="0"/>
          </a:p>
        </p:txBody>
      </p:sp>
      <p:sp>
        <p:nvSpPr>
          <p:cNvPr id="16" name="Render">
            <a:extLst>
              <a:ext uri="{FF2B5EF4-FFF2-40B4-BE49-F238E27FC236}">
                <a16:creationId xmlns:a16="http://schemas.microsoft.com/office/drawing/2014/main" id="{F798E0C2-5357-D7D4-C521-1958AC47DD32}"/>
              </a:ext>
            </a:extLst>
          </p:cNvPr>
          <p:cNvSpPr/>
          <p:nvPr/>
        </p:nvSpPr>
        <p:spPr>
          <a:xfrm>
            <a:off x="15384934" y="10882642"/>
            <a:ext cx="6635800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dirty="0"/>
              <a:t>Compute unidirectional disagreement score</a:t>
            </a:r>
            <a:br>
              <a:rPr lang="en-US" dirty="0"/>
            </a:br>
            <a:r>
              <a:rPr lang="en-US" dirty="0"/>
              <a:t>(Model A requires to predict high glossiness and Model B low glossiness)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32632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dvAuto="0"/>
      <p:bldP spid="13" grpId="0" animBg="1" advAuto="0"/>
      <p:bldP spid="17" grpId="0" animBg="1" advAuto="0"/>
      <p:bldP spid="18" grpId="0" animBg="1" advAuto="0"/>
      <p:bldP spid="19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10C34-91FB-C2A2-D599-DDD8B39C0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Results: Material Parameters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58F6D-8E48-9E6C-073A-44270814585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Fine-tuned model predicts high gloss, supervised model predicts low gloss.</a:t>
            </a:r>
          </a:p>
        </p:txBody>
      </p:sp>
      <p:grpSp>
        <p:nvGrpSpPr>
          <p:cNvPr id="452" name="Group"/>
          <p:cNvGrpSpPr/>
          <p:nvPr/>
        </p:nvGrpSpPr>
        <p:grpSpPr>
          <a:xfrm>
            <a:off x="6522966" y="3978325"/>
            <a:ext cx="5780207" cy="6076444"/>
            <a:chOff x="0" y="0"/>
            <a:chExt cx="3657600" cy="3845052"/>
          </a:xfrm>
        </p:grpSpPr>
        <p:pic>
          <p:nvPicPr>
            <p:cNvPr id="450" name="pasted-movie.png" descr="pasted-movi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3200" y="0"/>
              <a:ext cx="3251201" cy="3251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51" name="Caption"/>
            <p:cNvSpPr/>
            <p:nvPr/>
          </p:nvSpPr>
          <p:spPr>
            <a:xfrm>
              <a:off x="0" y="3352800"/>
              <a:ext cx="3657601" cy="492253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0"/>
                </a:spcBef>
                <a:defRPr sz="2400"/>
              </a:lvl1pPr>
            </a:lstStyle>
            <a:p>
              <a:r>
                <a:rPr b="1" dirty="0"/>
                <a:t>0.67</a:t>
              </a:r>
            </a:p>
          </p:txBody>
        </p:sp>
      </p:grpSp>
      <p:grpSp>
        <p:nvGrpSpPr>
          <p:cNvPr id="455" name="Group"/>
          <p:cNvGrpSpPr/>
          <p:nvPr/>
        </p:nvGrpSpPr>
        <p:grpSpPr>
          <a:xfrm>
            <a:off x="11775934" y="3976504"/>
            <a:ext cx="5780207" cy="6076444"/>
            <a:chOff x="0" y="0"/>
            <a:chExt cx="3657600" cy="3845052"/>
          </a:xfrm>
        </p:grpSpPr>
        <p:pic>
          <p:nvPicPr>
            <p:cNvPr id="453" name="pasted-movie.png" descr="pasted-movi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3200" y="0"/>
              <a:ext cx="3251201" cy="3251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54" name="Caption"/>
            <p:cNvSpPr/>
            <p:nvPr/>
          </p:nvSpPr>
          <p:spPr>
            <a:xfrm>
              <a:off x="0" y="3352800"/>
              <a:ext cx="3657601" cy="492253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0"/>
                </a:spcBef>
                <a:defRPr sz="2400"/>
              </a:lvl1pPr>
            </a:lstStyle>
            <a:p>
              <a:r>
                <a:rPr b="1" dirty="0"/>
                <a:t>0.70</a:t>
              </a:r>
            </a:p>
          </p:txBody>
        </p:sp>
      </p:grpSp>
      <p:grpSp>
        <p:nvGrpSpPr>
          <p:cNvPr id="461" name="Group"/>
          <p:cNvGrpSpPr/>
          <p:nvPr/>
        </p:nvGrpSpPr>
        <p:grpSpPr>
          <a:xfrm>
            <a:off x="1270000" y="3978325"/>
            <a:ext cx="5780207" cy="6076444"/>
            <a:chOff x="0" y="0"/>
            <a:chExt cx="3657600" cy="3845052"/>
          </a:xfrm>
        </p:grpSpPr>
        <p:pic>
          <p:nvPicPr>
            <p:cNvPr id="459" name="pasted-movie.png" descr="pasted-movi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3200" y="0"/>
              <a:ext cx="3251201" cy="3251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0" name="Caption"/>
            <p:cNvSpPr/>
            <p:nvPr/>
          </p:nvSpPr>
          <p:spPr>
            <a:xfrm>
              <a:off x="0" y="3352800"/>
              <a:ext cx="3657601" cy="492253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0"/>
                </a:spcBef>
                <a:defRPr sz="2400"/>
              </a:lvl1pPr>
            </a:lstStyle>
            <a:p>
              <a:r>
                <a:rPr b="1" dirty="0"/>
                <a:t>0.51</a:t>
              </a:r>
            </a:p>
          </p:txBody>
        </p:sp>
      </p:grpSp>
      <p:grpSp>
        <p:nvGrpSpPr>
          <p:cNvPr id="464" name="Group"/>
          <p:cNvGrpSpPr/>
          <p:nvPr/>
        </p:nvGrpSpPr>
        <p:grpSpPr>
          <a:xfrm>
            <a:off x="17012008" y="3974682"/>
            <a:ext cx="5780207" cy="6076444"/>
            <a:chOff x="0" y="0"/>
            <a:chExt cx="3657600" cy="3845052"/>
          </a:xfrm>
        </p:grpSpPr>
        <p:pic>
          <p:nvPicPr>
            <p:cNvPr id="462" name="pasted-movie.png" descr="pasted-movi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3200" y="0"/>
              <a:ext cx="3251201" cy="3251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3" name="Caption"/>
            <p:cNvSpPr/>
            <p:nvPr/>
          </p:nvSpPr>
          <p:spPr>
            <a:xfrm>
              <a:off x="0" y="3352800"/>
              <a:ext cx="3657601" cy="492253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0"/>
                </a:spcBef>
                <a:defRPr sz="2400"/>
              </a:lvl1pPr>
            </a:lstStyle>
            <a:p>
              <a:r>
                <a:rPr b="1" dirty="0"/>
                <a:t>0.76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C51666A-BAEF-C2C9-D480-430278929E5F}"/>
              </a:ext>
            </a:extLst>
          </p:cNvPr>
          <p:cNvSpPr txBox="1"/>
          <p:nvPr/>
        </p:nvSpPr>
        <p:spPr>
          <a:xfrm>
            <a:off x="5893002" y="10820329"/>
            <a:ext cx="12598001" cy="18876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"/>
                <a:ea typeface="Graphik"/>
                <a:cs typeface="Graphik"/>
                <a:sym typeface="Graphik"/>
              </a:rPr>
              <a:t>Psychophysics will follow.</a:t>
            </a:r>
            <a:b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"/>
                <a:ea typeface="Graphik"/>
                <a:cs typeface="Graphik"/>
                <a:sym typeface="Graphik"/>
              </a:rPr>
            </a:b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"/>
                <a:ea typeface="Graphik"/>
                <a:cs typeface="Graphik"/>
                <a:sym typeface="Graphik"/>
              </a:rPr>
              <a:t>Higher score = higher model disagreement.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D9295-17FF-F7C8-7162-C9B9F8AF663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456EB0-6224-0CF9-ED73-07C7A604DC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6870" y="3149600"/>
            <a:ext cx="7166678" cy="7376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B05BFCC-C7D0-AAED-706F-DADA3402D2ED}"/>
              </a:ext>
            </a:extLst>
          </p:cNvPr>
          <p:cNvSpPr/>
          <p:nvPr/>
        </p:nvSpPr>
        <p:spPr>
          <a:xfrm>
            <a:off x="6522966" y="4572000"/>
            <a:ext cx="1103130" cy="1103130"/>
          </a:xfrm>
          <a:prstGeom prst="ellipse">
            <a:avLst/>
          </a:prstGeom>
          <a:noFill/>
          <a:ln w="76200" cap="flat">
            <a:solidFill>
              <a:schemeClr val="accent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Medium"/>
              <a:ea typeface="Graphik-Medium"/>
              <a:cs typeface="Graphik-Medium"/>
              <a:sym typeface="Graphik Medium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5DF1A3-6E84-5FA7-C6FE-A3A5FE9E78DC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Verdict time!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0C32F2-E9C9-C22D-74F7-FC65C04589F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63347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3B37B-9882-1476-27AD-D4D4BC6B5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C39996-55EF-F6A6-06BC-DB18EC6B7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2400" y="0"/>
            <a:ext cx="10287000" cy="13716000"/>
          </a:xfrm>
          <a:prstGeom prst="rect">
            <a:avLst/>
          </a:prstGeom>
          <a:noFill/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F7CC3AB1-5150-790F-8004-ED07A46F3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0" y="6858000"/>
            <a:ext cx="9652000" cy="3554057"/>
          </a:xfrm>
        </p:spPr>
        <p:txBody>
          <a:bodyPr>
            <a:normAutofit fontScale="90000"/>
          </a:bodyPr>
          <a:lstStyle/>
          <a:p>
            <a:r>
              <a:rPr lang="en-US" dirty="0"/>
              <a:t>You can always extend existing material models.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96BC66-99AB-6D5F-82B3-A51ABA6CA7A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977623" y="13081000"/>
            <a:ext cx="416053" cy="467107"/>
          </a:xfrm>
        </p:spPr>
        <p:txBody>
          <a:bodyPr wrap="none" anchor="b">
            <a:normAutofit/>
          </a:bodyPr>
          <a:lstStyle/>
          <a:p>
            <a:pPr>
              <a:spcAft>
                <a:spcPts val="600"/>
              </a:spcAft>
            </a:pPr>
            <a:fld id="{86CB4B4D-7CA3-9044-876B-883B54F8677D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C42161-9098-28B3-DCBD-454C4B4C5AB1}"/>
              </a:ext>
            </a:extLst>
          </p:cNvPr>
          <p:cNvSpPr txBox="1"/>
          <p:nvPr/>
        </p:nvSpPr>
        <p:spPr>
          <a:xfrm>
            <a:off x="3497580" y="2877344"/>
            <a:ext cx="102657" cy="11490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raphik"/>
              <a:ea typeface="Graphik"/>
              <a:cs typeface="Graphik"/>
              <a:sym typeface="Graphik"/>
            </a:endParaRPr>
          </a:p>
        </p:txBody>
      </p:sp>
    </p:spTree>
    <p:extLst>
      <p:ext uri="{BB962C8B-B14F-4D97-AF65-F5344CB8AC3E}">
        <p14:creationId xmlns:p14="http://schemas.microsoft.com/office/powerpoint/2010/main" val="276756240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906F5D-0D94-1542-C84F-EC671350EE5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63649" y="1668780"/>
            <a:ext cx="21844000" cy="36576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0" b="1" dirty="0"/>
              <a:t>Differentiable rendering</a:t>
            </a:r>
            <a:br>
              <a:rPr lang="en-US" sz="8000" b="1" dirty="0"/>
            </a:br>
            <a:r>
              <a:rPr lang="en-US" sz="8000" b="1" dirty="0"/>
              <a:t>grounds models of vision and stimuli</a:t>
            </a:r>
            <a:br>
              <a:rPr lang="en-US" sz="8000" b="1" dirty="0"/>
            </a:br>
            <a:r>
              <a:rPr lang="en-US" sz="8000" b="1" dirty="0"/>
              <a:t>in an interpretable and </a:t>
            </a:r>
            <a:r>
              <a:rPr lang="en-US" sz="8000" b="1" dirty="0" err="1"/>
              <a:t>optimisable</a:t>
            </a:r>
            <a:r>
              <a:rPr lang="en-US" sz="8000" b="1" dirty="0"/>
              <a:t> physical space.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8A0810-4901-BF6D-649C-E8014B6591E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23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A22727-BC94-6CF8-181E-D7CA8BA6CD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3"/>
          <a:stretch/>
        </p:blipFill>
        <p:spPr bwMode="auto">
          <a:xfrm>
            <a:off x="5962649" y="6266662"/>
            <a:ext cx="7874000" cy="575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nder">
            <a:extLst>
              <a:ext uri="{FF2B5EF4-FFF2-40B4-BE49-F238E27FC236}">
                <a16:creationId xmlns:a16="http://schemas.microsoft.com/office/drawing/2014/main" id="{582FA87A-D11C-7CDF-C82A-7B4DA335EFA5}"/>
              </a:ext>
            </a:extLst>
          </p:cNvPr>
          <p:cNvSpPr/>
          <p:nvPr/>
        </p:nvSpPr>
        <p:spPr>
          <a:xfrm>
            <a:off x="12508328" y="7865516"/>
            <a:ext cx="3657601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sz="4000" dirty="0">
                <a:latin typeface="Chalkduster" panose="03050602040202020205" pitchFamily="66" charset="77"/>
              </a:rPr>
              <a:t>Vision Science</a:t>
            </a:r>
            <a:endParaRPr sz="4000" dirty="0">
              <a:latin typeface="Chalkduster" panose="03050602040202020205" pitchFamily="66" charset="77"/>
            </a:endParaRPr>
          </a:p>
        </p:txBody>
      </p:sp>
      <p:sp>
        <p:nvSpPr>
          <p:cNvPr id="8" name="Render">
            <a:extLst>
              <a:ext uri="{FF2B5EF4-FFF2-40B4-BE49-F238E27FC236}">
                <a16:creationId xmlns:a16="http://schemas.microsoft.com/office/drawing/2014/main" id="{23CEA53F-012B-9249-DCA9-355433818F9D}"/>
              </a:ext>
            </a:extLst>
          </p:cNvPr>
          <p:cNvSpPr/>
          <p:nvPr/>
        </p:nvSpPr>
        <p:spPr>
          <a:xfrm>
            <a:off x="14114879" y="11726951"/>
            <a:ext cx="4102100" cy="59324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m="http://schemas.openxmlformats.org/officeDocument/2006/math" xmlns="" xmlns:a14="http://schemas.microsoft.com/office/drawing/2010/main" xmlns:mc="http://schemas.openxmlformats.org/markup-compatibility/2006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Graphik Semibold"/>
              </a:defRPr>
            </a:pPr>
            <a:r>
              <a:rPr lang="en-US" sz="4000" dirty="0">
                <a:latin typeface="Chalkduster" panose="03050602040202020205" pitchFamily="66" charset="77"/>
              </a:rPr>
              <a:t>Differentiable</a:t>
            </a:r>
            <a:br>
              <a:rPr lang="en-US" sz="4000" dirty="0">
                <a:latin typeface="Chalkduster" panose="03050602040202020205" pitchFamily="66" charset="77"/>
              </a:rPr>
            </a:br>
            <a:r>
              <a:rPr lang="en-US" sz="4000" dirty="0">
                <a:latin typeface="Chalkduster" panose="03050602040202020205" pitchFamily="66" charset="77"/>
              </a:rPr>
              <a:t>Rendering</a:t>
            </a:r>
            <a:endParaRPr sz="4000" dirty="0">
              <a:latin typeface="Chalkduster" panose="03050602040202020205" pitchFamily="66" charset="77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E29A1EB3-4F2C-D09B-EC2D-3F9AE3A1D7A2}"/>
              </a:ext>
            </a:extLst>
          </p:cNvPr>
          <p:cNvSpPr/>
          <p:nvPr/>
        </p:nvSpPr>
        <p:spPr>
          <a:xfrm>
            <a:off x="11864340" y="8162137"/>
            <a:ext cx="1287977" cy="982980"/>
          </a:xfrm>
          <a:custGeom>
            <a:avLst/>
            <a:gdLst>
              <a:gd name="connsiteX0" fmla="*/ 1280160 w 1287977"/>
              <a:gd name="connsiteY0" fmla="*/ 0 h 982980"/>
              <a:gd name="connsiteX1" fmla="*/ 1120140 w 1287977"/>
              <a:gd name="connsiteY1" fmla="*/ 45720 h 982980"/>
              <a:gd name="connsiteX2" fmla="*/ 1051560 w 1287977"/>
              <a:gd name="connsiteY2" fmla="*/ 182880 h 982980"/>
              <a:gd name="connsiteX3" fmla="*/ 1051560 w 1287977"/>
              <a:gd name="connsiteY3" fmla="*/ 480060 h 982980"/>
              <a:gd name="connsiteX4" fmla="*/ 1211580 w 1287977"/>
              <a:gd name="connsiteY4" fmla="*/ 457200 h 982980"/>
              <a:gd name="connsiteX5" fmla="*/ 1280160 w 1287977"/>
              <a:gd name="connsiteY5" fmla="*/ 411480 h 982980"/>
              <a:gd name="connsiteX6" fmla="*/ 1188720 w 1287977"/>
              <a:gd name="connsiteY6" fmla="*/ 297180 h 982980"/>
              <a:gd name="connsiteX7" fmla="*/ 937260 w 1287977"/>
              <a:gd name="connsiteY7" fmla="*/ 342900 h 982980"/>
              <a:gd name="connsiteX8" fmla="*/ 868680 w 1287977"/>
              <a:gd name="connsiteY8" fmla="*/ 388620 h 982980"/>
              <a:gd name="connsiteX9" fmla="*/ 754380 w 1287977"/>
              <a:gd name="connsiteY9" fmla="*/ 594360 h 982980"/>
              <a:gd name="connsiteX10" fmla="*/ 777240 w 1287977"/>
              <a:gd name="connsiteY10" fmla="*/ 708660 h 982980"/>
              <a:gd name="connsiteX11" fmla="*/ 914400 w 1287977"/>
              <a:gd name="connsiteY11" fmla="*/ 662940 h 982980"/>
              <a:gd name="connsiteX12" fmla="*/ 891540 w 1287977"/>
              <a:gd name="connsiteY12" fmla="*/ 594360 h 982980"/>
              <a:gd name="connsiteX13" fmla="*/ 822960 w 1287977"/>
              <a:gd name="connsiteY13" fmla="*/ 571500 h 982980"/>
              <a:gd name="connsiteX14" fmla="*/ 502920 w 1287977"/>
              <a:gd name="connsiteY14" fmla="*/ 594360 h 982980"/>
              <a:gd name="connsiteX15" fmla="*/ 365760 w 1287977"/>
              <a:gd name="connsiteY15" fmla="*/ 640080 h 982980"/>
              <a:gd name="connsiteX16" fmla="*/ 228600 w 1287977"/>
              <a:gd name="connsiteY16" fmla="*/ 708660 h 982980"/>
              <a:gd name="connsiteX17" fmla="*/ 182880 w 1287977"/>
              <a:gd name="connsiteY17" fmla="*/ 777240 h 982980"/>
              <a:gd name="connsiteX18" fmla="*/ 114300 w 1287977"/>
              <a:gd name="connsiteY18" fmla="*/ 822960 h 982980"/>
              <a:gd name="connsiteX19" fmla="*/ 22860 w 1287977"/>
              <a:gd name="connsiteY19" fmla="*/ 960120 h 982980"/>
              <a:gd name="connsiteX20" fmla="*/ 0 w 1287977"/>
              <a:gd name="connsiteY20" fmla="*/ 982980 h 98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87977" h="982980">
                <a:moveTo>
                  <a:pt x="1280160" y="0"/>
                </a:moveTo>
                <a:cubicBezTo>
                  <a:pt x="1226820" y="15240"/>
                  <a:pt x="1168633" y="18779"/>
                  <a:pt x="1120140" y="45720"/>
                </a:cubicBezTo>
                <a:cubicBezTo>
                  <a:pt x="1083882" y="65863"/>
                  <a:pt x="1063086" y="148302"/>
                  <a:pt x="1051560" y="182880"/>
                </a:cubicBezTo>
                <a:cubicBezTo>
                  <a:pt x="1048136" y="206845"/>
                  <a:pt x="997483" y="446262"/>
                  <a:pt x="1051560" y="480060"/>
                </a:cubicBezTo>
                <a:cubicBezTo>
                  <a:pt x="1097251" y="508617"/>
                  <a:pt x="1158240" y="464820"/>
                  <a:pt x="1211580" y="457200"/>
                </a:cubicBezTo>
                <a:cubicBezTo>
                  <a:pt x="1234440" y="441960"/>
                  <a:pt x="1271472" y="437544"/>
                  <a:pt x="1280160" y="411480"/>
                </a:cubicBezTo>
                <a:cubicBezTo>
                  <a:pt x="1311735" y="316756"/>
                  <a:pt x="1240874" y="314565"/>
                  <a:pt x="1188720" y="297180"/>
                </a:cubicBezTo>
                <a:cubicBezTo>
                  <a:pt x="1125679" y="305060"/>
                  <a:pt x="1007739" y="307661"/>
                  <a:pt x="937260" y="342900"/>
                </a:cubicBezTo>
                <a:cubicBezTo>
                  <a:pt x="912686" y="355187"/>
                  <a:pt x="891540" y="373380"/>
                  <a:pt x="868680" y="388620"/>
                </a:cubicBezTo>
                <a:cubicBezTo>
                  <a:pt x="763874" y="545830"/>
                  <a:pt x="794616" y="473651"/>
                  <a:pt x="754380" y="594360"/>
                </a:cubicBezTo>
                <a:cubicBezTo>
                  <a:pt x="762000" y="632460"/>
                  <a:pt x="741527" y="693354"/>
                  <a:pt x="777240" y="708660"/>
                </a:cubicBezTo>
                <a:cubicBezTo>
                  <a:pt x="821536" y="727644"/>
                  <a:pt x="914400" y="662940"/>
                  <a:pt x="914400" y="662940"/>
                </a:cubicBezTo>
                <a:cubicBezTo>
                  <a:pt x="906780" y="640080"/>
                  <a:pt x="908579" y="611399"/>
                  <a:pt x="891540" y="594360"/>
                </a:cubicBezTo>
                <a:cubicBezTo>
                  <a:pt x="874501" y="577321"/>
                  <a:pt x="847057" y="571500"/>
                  <a:pt x="822960" y="571500"/>
                </a:cubicBezTo>
                <a:cubicBezTo>
                  <a:pt x="716008" y="571500"/>
                  <a:pt x="609600" y="586740"/>
                  <a:pt x="502920" y="594360"/>
                </a:cubicBezTo>
                <a:cubicBezTo>
                  <a:pt x="457200" y="609600"/>
                  <a:pt x="405859" y="613347"/>
                  <a:pt x="365760" y="640080"/>
                </a:cubicBezTo>
                <a:cubicBezTo>
                  <a:pt x="277130" y="699166"/>
                  <a:pt x="323244" y="677112"/>
                  <a:pt x="228600" y="708660"/>
                </a:cubicBezTo>
                <a:cubicBezTo>
                  <a:pt x="213360" y="731520"/>
                  <a:pt x="202307" y="757813"/>
                  <a:pt x="182880" y="777240"/>
                </a:cubicBezTo>
                <a:cubicBezTo>
                  <a:pt x="163453" y="796667"/>
                  <a:pt x="132392" y="802283"/>
                  <a:pt x="114300" y="822960"/>
                </a:cubicBezTo>
                <a:cubicBezTo>
                  <a:pt x="78116" y="864313"/>
                  <a:pt x="61715" y="921265"/>
                  <a:pt x="22860" y="960120"/>
                </a:cubicBezTo>
                <a:lnTo>
                  <a:pt x="0" y="982980"/>
                </a:lnTo>
              </a:path>
            </a:pathLst>
          </a:custGeom>
          <a:noFill/>
          <a:ln w="5715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D4CD11C9-85AB-5E87-72F9-A051F777B3E6}"/>
              </a:ext>
            </a:extLst>
          </p:cNvPr>
          <p:cNvSpPr/>
          <p:nvPr/>
        </p:nvSpPr>
        <p:spPr>
          <a:xfrm rot="4097414">
            <a:off x="12885420" y="10470999"/>
            <a:ext cx="1287977" cy="982980"/>
          </a:xfrm>
          <a:custGeom>
            <a:avLst/>
            <a:gdLst>
              <a:gd name="connsiteX0" fmla="*/ 1280160 w 1287977"/>
              <a:gd name="connsiteY0" fmla="*/ 0 h 982980"/>
              <a:gd name="connsiteX1" fmla="*/ 1120140 w 1287977"/>
              <a:gd name="connsiteY1" fmla="*/ 45720 h 982980"/>
              <a:gd name="connsiteX2" fmla="*/ 1051560 w 1287977"/>
              <a:gd name="connsiteY2" fmla="*/ 182880 h 982980"/>
              <a:gd name="connsiteX3" fmla="*/ 1051560 w 1287977"/>
              <a:gd name="connsiteY3" fmla="*/ 480060 h 982980"/>
              <a:gd name="connsiteX4" fmla="*/ 1211580 w 1287977"/>
              <a:gd name="connsiteY4" fmla="*/ 457200 h 982980"/>
              <a:gd name="connsiteX5" fmla="*/ 1280160 w 1287977"/>
              <a:gd name="connsiteY5" fmla="*/ 411480 h 982980"/>
              <a:gd name="connsiteX6" fmla="*/ 1188720 w 1287977"/>
              <a:gd name="connsiteY6" fmla="*/ 297180 h 982980"/>
              <a:gd name="connsiteX7" fmla="*/ 937260 w 1287977"/>
              <a:gd name="connsiteY7" fmla="*/ 342900 h 982980"/>
              <a:gd name="connsiteX8" fmla="*/ 868680 w 1287977"/>
              <a:gd name="connsiteY8" fmla="*/ 388620 h 982980"/>
              <a:gd name="connsiteX9" fmla="*/ 754380 w 1287977"/>
              <a:gd name="connsiteY9" fmla="*/ 594360 h 982980"/>
              <a:gd name="connsiteX10" fmla="*/ 777240 w 1287977"/>
              <a:gd name="connsiteY10" fmla="*/ 708660 h 982980"/>
              <a:gd name="connsiteX11" fmla="*/ 914400 w 1287977"/>
              <a:gd name="connsiteY11" fmla="*/ 662940 h 982980"/>
              <a:gd name="connsiteX12" fmla="*/ 891540 w 1287977"/>
              <a:gd name="connsiteY12" fmla="*/ 594360 h 982980"/>
              <a:gd name="connsiteX13" fmla="*/ 822960 w 1287977"/>
              <a:gd name="connsiteY13" fmla="*/ 571500 h 982980"/>
              <a:gd name="connsiteX14" fmla="*/ 502920 w 1287977"/>
              <a:gd name="connsiteY14" fmla="*/ 594360 h 982980"/>
              <a:gd name="connsiteX15" fmla="*/ 365760 w 1287977"/>
              <a:gd name="connsiteY15" fmla="*/ 640080 h 982980"/>
              <a:gd name="connsiteX16" fmla="*/ 228600 w 1287977"/>
              <a:gd name="connsiteY16" fmla="*/ 708660 h 982980"/>
              <a:gd name="connsiteX17" fmla="*/ 182880 w 1287977"/>
              <a:gd name="connsiteY17" fmla="*/ 777240 h 982980"/>
              <a:gd name="connsiteX18" fmla="*/ 114300 w 1287977"/>
              <a:gd name="connsiteY18" fmla="*/ 822960 h 982980"/>
              <a:gd name="connsiteX19" fmla="*/ 22860 w 1287977"/>
              <a:gd name="connsiteY19" fmla="*/ 960120 h 982980"/>
              <a:gd name="connsiteX20" fmla="*/ 0 w 1287977"/>
              <a:gd name="connsiteY20" fmla="*/ 982980 h 98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87977" h="982980">
                <a:moveTo>
                  <a:pt x="1280160" y="0"/>
                </a:moveTo>
                <a:cubicBezTo>
                  <a:pt x="1226820" y="15240"/>
                  <a:pt x="1168633" y="18779"/>
                  <a:pt x="1120140" y="45720"/>
                </a:cubicBezTo>
                <a:cubicBezTo>
                  <a:pt x="1083882" y="65863"/>
                  <a:pt x="1063086" y="148302"/>
                  <a:pt x="1051560" y="182880"/>
                </a:cubicBezTo>
                <a:cubicBezTo>
                  <a:pt x="1048136" y="206845"/>
                  <a:pt x="997483" y="446262"/>
                  <a:pt x="1051560" y="480060"/>
                </a:cubicBezTo>
                <a:cubicBezTo>
                  <a:pt x="1097251" y="508617"/>
                  <a:pt x="1158240" y="464820"/>
                  <a:pt x="1211580" y="457200"/>
                </a:cubicBezTo>
                <a:cubicBezTo>
                  <a:pt x="1234440" y="441960"/>
                  <a:pt x="1271472" y="437544"/>
                  <a:pt x="1280160" y="411480"/>
                </a:cubicBezTo>
                <a:cubicBezTo>
                  <a:pt x="1311735" y="316756"/>
                  <a:pt x="1240874" y="314565"/>
                  <a:pt x="1188720" y="297180"/>
                </a:cubicBezTo>
                <a:cubicBezTo>
                  <a:pt x="1125679" y="305060"/>
                  <a:pt x="1007739" y="307661"/>
                  <a:pt x="937260" y="342900"/>
                </a:cubicBezTo>
                <a:cubicBezTo>
                  <a:pt x="912686" y="355187"/>
                  <a:pt x="891540" y="373380"/>
                  <a:pt x="868680" y="388620"/>
                </a:cubicBezTo>
                <a:cubicBezTo>
                  <a:pt x="763874" y="545830"/>
                  <a:pt x="794616" y="473651"/>
                  <a:pt x="754380" y="594360"/>
                </a:cubicBezTo>
                <a:cubicBezTo>
                  <a:pt x="762000" y="632460"/>
                  <a:pt x="741527" y="693354"/>
                  <a:pt x="777240" y="708660"/>
                </a:cubicBezTo>
                <a:cubicBezTo>
                  <a:pt x="821536" y="727644"/>
                  <a:pt x="914400" y="662940"/>
                  <a:pt x="914400" y="662940"/>
                </a:cubicBezTo>
                <a:cubicBezTo>
                  <a:pt x="906780" y="640080"/>
                  <a:pt x="908579" y="611399"/>
                  <a:pt x="891540" y="594360"/>
                </a:cubicBezTo>
                <a:cubicBezTo>
                  <a:pt x="874501" y="577321"/>
                  <a:pt x="847057" y="571500"/>
                  <a:pt x="822960" y="571500"/>
                </a:cubicBezTo>
                <a:cubicBezTo>
                  <a:pt x="716008" y="571500"/>
                  <a:pt x="609600" y="586740"/>
                  <a:pt x="502920" y="594360"/>
                </a:cubicBezTo>
                <a:cubicBezTo>
                  <a:pt x="457200" y="609600"/>
                  <a:pt x="405859" y="613347"/>
                  <a:pt x="365760" y="640080"/>
                </a:cubicBezTo>
                <a:cubicBezTo>
                  <a:pt x="277130" y="699166"/>
                  <a:pt x="323244" y="677112"/>
                  <a:pt x="228600" y="708660"/>
                </a:cubicBezTo>
                <a:cubicBezTo>
                  <a:pt x="213360" y="731520"/>
                  <a:pt x="202307" y="757813"/>
                  <a:pt x="182880" y="777240"/>
                </a:cubicBezTo>
                <a:cubicBezTo>
                  <a:pt x="163453" y="796667"/>
                  <a:pt x="132392" y="802283"/>
                  <a:pt x="114300" y="822960"/>
                </a:cubicBezTo>
                <a:cubicBezTo>
                  <a:pt x="78116" y="864313"/>
                  <a:pt x="61715" y="921265"/>
                  <a:pt x="22860" y="960120"/>
                </a:cubicBezTo>
                <a:lnTo>
                  <a:pt x="0" y="982980"/>
                </a:lnTo>
              </a:path>
            </a:pathLst>
          </a:custGeom>
          <a:noFill/>
          <a:ln w="5715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7355C2-3C2B-9F84-541A-291411ECCADC}"/>
              </a:ext>
            </a:extLst>
          </p:cNvPr>
          <p:cNvSpPr txBox="1"/>
          <p:nvPr/>
        </p:nvSpPr>
        <p:spPr>
          <a:xfrm>
            <a:off x="3497580" y="2877344"/>
            <a:ext cx="102657" cy="11490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400" rtl="0" fontAlgn="auto" latinLnBrk="0" hangingPunc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raphik"/>
              <a:ea typeface="Graphik"/>
              <a:cs typeface="Graphik"/>
              <a:sym typeface="Graphik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103FCD6-855E-117C-9D26-90E63F4751D9}"/>
                  </a:ext>
                </a:extLst>
              </p14:cNvPr>
              <p14:cNvContentPartPr/>
              <p14:nvPr/>
            </p14:nvContentPartPr>
            <p14:xfrm>
              <a:off x="11790180" y="9010080"/>
              <a:ext cx="208800" cy="222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103FCD6-855E-117C-9D26-90E63F4751D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754540" y="8974080"/>
                <a:ext cx="28044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D331CA3-858D-7645-1AB2-5021F9183563}"/>
                  </a:ext>
                </a:extLst>
              </p14:cNvPr>
              <p14:cNvContentPartPr/>
              <p14:nvPr/>
            </p14:nvContentPartPr>
            <p14:xfrm>
              <a:off x="12760740" y="10448280"/>
              <a:ext cx="214200" cy="254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D331CA3-858D-7645-1AB2-5021F918356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724740" y="10412280"/>
                <a:ext cx="285840" cy="32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83935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luesky Icon SVG Vector &amp; PNG Free Download | UXWing">
            <a:extLst>
              <a:ext uri="{FF2B5EF4-FFF2-40B4-BE49-F238E27FC236}">
                <a16:creationId xmlns:a16="http://schemas.microsoft.com/office/drawing/2014/main" id="{F38B9B48-5704-6218-B032-9D9BE2054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272" y="4217481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BBFA930-44EA-3F37-A2D2-C6FEA850E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0" y="812800"/>
            <a:ext cx="21844000" cy="1897681"/>
          </a:xfrm>
        </p:spPr>
        <p:txBody>
          <a:bodyPr/>
          <a:lstStyle/>
          <a:p>
            <a:r>
              <a:rPr lang="en-US" dirty="0"/>
              <a:t>Thanks!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850DE9-D06A-FC7D-0417-0D7FA0DCE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000" y="4267199"/>
            <a:ext cx="21844000" cy="28268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i="1" dirty="0"/>
              <a:t>	@</a:t>
            </a:r>
            <a:r>
              <a:rPr lang="en-US" i="1" dirty="0" err="1"/>
              <a:t>engramm.ing</a:t>
            </a:r>
            <a:endParaRPr lang="en-US" i="1" dirty="0"/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err="1"/>
              <a:t>benjamin.beilharz@tu-darmstadt.de</a:t>
            </a:r>
            <a:endParaRPr lang="en-US" i="1" dirty="0"/>
          </a:p>
          <a:p>
            <a:pPr marL="0" indent="0">
              <a:buNone/>
            </a:pPr>
            <a:r>
              <a:rPr lang="en-US" i="1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FBF62-4415-9333-4246-4ED59F7E7DD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24</a:t>
            </a:fld>
            <a:endParaRPr lang="en-US"/>
          </a:p>
        </p:txBody>
      </p:sp>
      <p:pic>
        <p:nvPicPr>
          <p:cNvPr id="4" name="Graphic 3" descr="Envelope with solid fill">
            <a:extLst>
              <a:ext uri="{FF2B5EF4-FFF2-40B4-BE49-F238E27FC236}">
                <a16:creationId xmlns:a16="http://schemas.microsoft.com/office/drawing/2014/main" id="{6E5B243B-D631-154E-F1D1-9193655471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5928" y="5154741"/>
            <a:ext cx="914400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09C8F0-491A-7785-ED5E-9D537B888A35}"/>
              </a:ext>
            </a:extLst>
          </p:cNvPr>
          <p:cNvSpPr txBox="1"/>
          <p:nvPr/>
        </p:nvSpPr>
        <p:spPr>
          <a:xfrm>
            <a:off x="2339144" y="9117859"/>
            <a:ext cx="12195810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i="1" dirty="0"/>
              <a:t>MRD (Repo with paper link)</a:t>
            </a:r>
            <a:br>
              <a:rPr lang="en-US" b="1" i="1" dirty="0"/>
            </a:br>
            <a:r>
              <a:rPr lang="en-US" i="1" dirty="0"/>
              <a:t>A primer on physically based differentiable rendering in vision science.</a:t>
            </a:r>
            <a:endParaRPr lang="en-US" b="1" i="1" dirty="0"/>
          </a:p>
        </p:txBody>
      </p:sp>
      <p:pic>
        <p:nvPicPr>
          <p:cNvPr id="2050" name="Picture 2" descr="QR Code Image">
            <a:extLst>
              <a:ext uri="{FF2B5EF4-FFF2-40B4-BE49-F238E27FC236}">
                <a16:creationId xmlns:a16="http://schemas.microsoft.com/office/drawing/2014/main" id="{E258D907-FDF3-6C6F-7EFC-2732968DF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9764" y="7444903"/>
            <a:ext cx="5654236" cy="565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35508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Graphik Semibold"/>
        <a:ea typeface="Graphik Semibold"/>
        <a:cs typeface="Graphik Semibold"/>
      </a:majorFont>
      <a:minorFont>
        <a:latin typeface="Graphik Semibold"/>
        <a:ea typeface="Graphik Semibold"/>
        <a:cs typeface="Graphik Semibold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Medium"/>
            <a:ea typeface="Graphik-Medium"/>
            <a:cs typeface="Graphik-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Graphik Semibold"/>
        <a:ea typeface="Graphik Semibold"/>
        <a:cs typeface="Graphik Semibold"/>
      </a:majorFont>
      <a:minorFont>
        <a:latin typeface="Graphik Semibold"/>
        <a:ea typeface="Graphik Semibold"/>
        <a:cs typeface="Graphik Semibold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Medium"/>
            <a:ea typeface="Graphik-Medium"/>
            <a:cs typeface="Graphik-Medium"/>
            <a:sym typeface="Graphik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5564</TotalTime>
  <Words>531</Words>
  <Application>Microsoft Macintosh PowerPoint</Application>
  <PresentationFormat>Custom</PresentationFormat>
  <Paragraphs>155</Paragraphs>
  <Slides>24</Slides>
  <Notes>20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Cambria Math</vt:lpstr>
      <vt:lpstr>Chalkduster</vt:lpstr>
      <vt:lpstr>Graphik</vt:lpstr>
      <vt:lpstr>Graphik Semibold</vt:lpstr>
      <vt:lpstr>Graphik-Medium</vt:lpstr>
      <vt:lpstr>Helvetica Neue</vt:lpstr>
      <vt:lpstr>31_ColorGradientLight</vt:lpstr>
      <vt:lpstr>Applications of Physically Based Differentiable Rendering in Vision Science</vt:lpstr>
      <vt:lpstr>PowerPoint Presentation</vt:lpstr>
      <vt:lpstr>Physically Based Rendering</vt:lpstr>
      <vt:lpstr>Physically Based Differentiable Rendering</vt:lpstr>
      <vt:lpstr>Differentiable Rendering (DR) grounds models in physical parameters.</vt:lpstr>
      <vt:lpstr>MRD: Using Physically Based Differentiable Rendering to Probe Vision Models for 3D Scene Understanding (accepted at JoV; in press)</vt:lpstr>
      <vt:lpstr>Metamers</vt:lpstr>
      <vt:lpstr>Metamers</vt:lpstr>
      <vt:lpstr>Reconstructing parameters from latent spaces</vt:lpstr>
      <vt:lpstr>Results</vt:lpstr>
      <vt:lpstr>Results</vt:lpstr>
      <vt:lpstr>Results</vt:lpstr>
      <vt:lpstr>Controversial Scenes (work in progress)</vt:lpstr>
      <vt:lpstr>PowerPoint Presentation</vt:lpstr>
      <vt:lpstr>PowerPoint Presentation</vt:lpstr>
      <vt:lpstr>Glossiness has multiple factors</vt:lpstr>
      <vt:lpstr>Dataset Generation</vt:lpstr>
      <vt:lpstr>Learning Neural Networks on Glossiness</vt:lpstr>
      <vt:lpstr>Controversial Scene Optimisation</vt:lpstr>
      <vt:lpstr>Preliminary Results: Material Parameters</vt:lpstr>
      <vt:lpstr>PowerPoint Presentation</vt:lpstr>
      <vt:lpstr>You can always extend existing material models.  </vt:lpstr>
      <vt:lpstr>PowerPoint Presentation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bb77suko</cp:lastModifiedBy>
  <cp:revision>117</cp:revision>
  <dcterms:modified xsi:type="dcterms:W3CDTF">2026-08-27T09:58:12Z</dcterms:modified>
</cp:coreProperties>
</file>